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4" r:id="rId6"/>
    <p:sldId id="263" r:id="rId7"/>
    <p:sldId id="262" r:id="rId8"/>
    <p:sldId id="261" r:id="rId9"/>
    <p:sldId id="260" r:id="rId10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75" d="100"/>
          <a:sy n="75" d="100"/>
        </p:scale>
        <p:origin x="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ne Horgmo" userId="21603166-9891-4d1d-8486-f9305bde271b" providerId="ADAL" clId="{F0B57C13-051C-4F2A-B6FE-BC4B038BDE8F}"/>
    <pc:docChg chg="custSel modSld">
      <pc:chgData name="Rune Horgmo" userId="21603166-9891-4d1d-8486-f9305bde271b" providerId="ADAL" clId="{F0B57C13-051C-4F2A-B6FE-BC4B038BDE8F}" dt="2023-02-08T14:11:57.249" v="248" actId="20577"/>
      <pc:docMkLst>
        <pc:docMk/>
      </pc:docMkLst>
      <pc:sldChg chg="modSp mod">
        <pc:chgData name="Rune Horgmo" userId="21603166-9891-4d1d-8486-f9305bde271b" providerId="ADAL" clId="{F0B57C13-051C-4F2A-B6FE-BC4B038BDE8F}" dt="2023-02-08T13:47:12.318" v="56" actId="20577"/>
        <pc:sldMkLst>
          <pc:docMk/>
          <pc:sldMk cId="2477565842" sldId="256"/>
        </pc:sldMkLst>
        <pc:spChg chg="mod">
          <ac:chgData name="Rune Horgmo" userId="21603166-9891-4d1d-8486-f9305bde271b" providerId="ADAL" clId="{F0B57C13-051C-4F2A-B6FE-BC4B038BDE8F}" dt="2023-02-08T13:46:18.689" v="26" actId="20577"/>
          <ac:spMkLst>
            <pc:docMk/>
            <pc:sldMk cId="2477565842" sldId="256"/>
            <ac:spMk id="2" creationId="{C9B3CD16-CCA9-454E-88A6-4C23952768B0}"/>
          </ac:spMkLst>
        </pc:spChg>
        <pc:spChg chg="mod">
          <ac:chgData name="Rune Horgmo" userId="21603166-9891-4d1d-8486-f9305bde271b" providerId="ADAL" clId="{F0B57C13-051C-4F2A-B6FE-BC4B038BDE8F}" dt="2023-02-08T13:47:12.318" v="56" actId="20577"/>
          <ac:spMkLst>
            <pc:docMk/>
            <pc:sldMk cId="2477565842" sldId="256"/>
            <ac:spMk id="3" creationId="{FBD09BE5-7EDB-46EE-ACD1-79ACE82FDA8A}"/>
          </ac:spMkLst>
        </pc:spChg>
      </pc:sldChg>
      <pc:sldChg chg="modSp mod">
        <pc:chgData name="Rune Horgmo" userId="21603166-9891-4d1d-8486-f9305bde271b" providerId="ADAL" clId="{F0B57C13-051C-4F2A-B6FE-BC4B038BDE8F}" dt="2023-02-08T14:09:08.940" v="177" actId="20577"/>
        <pc:sldMkLst>
          <pc:docMk/>
          <pc:sldMk cId="1896585821" sldId="257"/>
        </pc:sldMkLst>
        <pc:spChg chg="mod">
          <ac:chgData name="Rune Horgmo" userId="21603166-9891-4d1d-8486-f9305bde271b" providerId="ADAL" clId="{F0B57C13-051C-4F2A-B6FE-BC4B038BDE8F}" dt="2023-02-08T13:47:34.411" v="81" actId="6549"/>
          <ac:spMkLst>
            <pc:docMk/>
            <pc:sldMk cId="1896585821" sldId="257"/>
            <ac:spMk id="2" creationId="{C9B3CD16-CCA9-454E-88A6-4C23952768B0}"/>
          </ac:spMkLst>
        </pc:spChg>
        <pc:spChg chg="mod">
          <ac:chgData name="Rune Horgmo" userId="21603166-9891-4d1d-8486-f9305bde271b" providerId="ADAL" clId="{F0B57C13-051C-4F2A-B6FE-BC4B038BDE8F}" dt="2023-02-08T14:09:08.940" v="177" actId="20577"/>
          <ac:spMkLst>
            <pc:docMk/>
            <pc:sldMk cId="1896585821" sldId="257"/>
            <ac:spMk id="3" creationId="{FBD09BE5-7EDB-46EE-ACD1-79ACE82FDA8A}"/>
          </ac:spMkLst>
        </pc:spChg>
      </pc:sldChg>
      <pc:sldChg chg="modSp mod">
        <pc:chgData name="Rune Horgmo" userId="21603166-9891-4d1d-8486-f9305bde271b" providerId="ADAL" clId="{F0B57C13-051C-4F2A-B6FE-BC4B038BDE8F}" dt="2023-02-08T13:49:00.588" v="106" actId="20577"/>
        <pc:sldMkLst>
          <pc:docMk/>
          <pc:sldMk cId="2149903557" sldId="258"/>
        </pc:sldMkLst>
        <pc:spChg chg="mod">
          <ac:chgData name="Rune Horgmo" userId="21603166-9891-4d1d-8486-f9305bde271b" providerId="ADAL" clId="{F0B57C13-051C-4F2A-B6FE-BC4B038BDE8F}" dt="2023-02-08T13:48:10.202" v="90"/>
          <ac:spMkLst>
            <pc:docMk/>
            <pc:sldMk cId="2149903557" sldId="258"/>
            <ac:spMk id="2" creationId="{C9B3CD16-CCA9-454E-88A6-4C23952768B0}"/>
          </ac:spMkLst>
        </pc:spChg>
        <pc:spChg chg="mod">
          <ac:chgData name="Rune Horgmo" userId="21603166-9891-4d1d-8486-f9305bde271b" providerId="ADAL" clId="{F0B57C13-051C-4F2A-B6FE-BC4B038BDE8F}" dt="2023-02-08T13:49:00.588" v="106" actId="20577"/>
          <ac:spMkLst>
            <pc:docMk/>
            <pc:sldMk cId="2149903557" sldId="258"/>
            <ac:spMk id="3" creationId="{FBD09BE5-7EDB-46EE-ACD1-79ACE82FDA8A}"/>
          </ac:spMkLst>
        </pc:spChg>
      </pc:sldChg>
      <pc:sldChg chg="modSp mod">
        <pc:chgData name="Rune Horgmo" userId="21603166-9891-4d1d-8486-f9305bde271b" providerId="ADAL" clId="{F0B57C13-051C-4F2A-B6FE-BC4B038BDE8F}" dt="2023-02-08T14:11:06.660" v="241" actId="20577"/>
        <pc:sldMkLst>
          <pc:docMk/>
          <pc:sldMk cId="4268349711" sldId="260"/>
        </pc:sldMkLst>
        <pc:spChg chg="mod">
          <ac:chgData name="Rune Horgmo" userId="21603166-9891-4d1d-8486-f9305bde271b" providerId="ADAL" clId="{F0B57C13-051C-4F2A-B6FE-BC4B038BDE8F}" dt="2023-02-08T13:50:54.499" v="154"/>
          <ac:spMkLst>
            <pc:docMk/>
            <pc:sldMk cId="4268349711" sldId="260"/>
            <ac:spMk id="2" creationId="{C9B3CD16-CCA9-454E-88A6-4C23952768B0}"/>
          </ac:spMkLst>
        </pc:spChg>
        <pc:spChg chg="mod">
          <ac:chgData name="Rune Horgmo" userId="21603166-9891-4d1d-8486-f9305bde271b" providerId="ADAL" clId="{F0B57C13-051C-4F2A-B6FE-BC4B038BDE8F}" dt="2023-02-08T14:11:06.660" v="241" actId="20577"/>
          <ac:spMkLst>
            <pc:docMk/>
            <pc:sldMk cId="4268349711" sldId="260"/>
            <ac:spMk id="3" creationId="{FBD09BE5-7EDB-46EE-ACD1-79ACE82FDA8A}"/>
          </ac:spMkLst>
        </pc:spChg>
      </pc:sldChg>
      <pc:sldChg chg="modSp mod">
        <pc:chgData name="Rune Horgmo" userId="21603166-9891-4d1d-8486-f9305bde271b" providerId="ADAL" clId="{F0B57C13-051C-4F2A-B6FE-BC4B038BDE8F}" dt="2023-02-08T13:50:39.529" v="153" actId="20577"/>
        <pc:sldMkLst>
          <pc:docMk/>
          <pc:sldMk cId="1041554766" sldId="261"/>
        </pc:sldMkLst>
        <pc:spChg chg="mod">
          <ac:chgData name="Rune Horgmo" userId="21603166-9891-4d1d-8486-f9305bde271b" providerId="ADAL" clId="{F0B57C13-051C-4F2A-B6FE-BC4B038BDE8F}" dt="2023-02-08T13:50:33.162" v="145"/>
          <ac:spMkLst>
            <pc:docMk/>
            <pc:sldMk cId="1041554766" sldId="261"/>
            <ac:spMk id="2" creationId="{C9B3CD16-CCA9-454E-88A6-4C23952768B0}"/>
          </ac:spMkLst>
        </pc:spChg>
        <pc:spChg chg="mod">
          <ac:chgData name="Rune Horgmo" userId="21603166-9891-4d1d-8486-f9305bde271b" providerId="ADAL" clId="{F0B57C13-051C-4F2A-B6FE-BC4B038BDE8F}" dt="2023-02-08T13:50:39.529" v="153" actId="20577"/>
          <ac:spMkLst>
            <pc:docMk/>
            <pc:sldMk cId="1041554766" sldId="261"/>
            <ac:spMk id="3" creationId="{FBD09BE5-7EDB-46EE-ACD1-79ACE82FDA8A}"/>
          </ac:spMkLst>
        </pc:spChg>
      </pc:sldChg>
      <pc:sldChg chg="modSp mod">
        <pc:chgData name="Rune Horgmo" userId="21603166-9891-4d1d-8486-f9305bde271b" providerId="ADAL" clId="{F0B57C13-051C-4F2A-B6FE-BC4B038BDE8F}" dt="2023-02-08T13:50:24.163" v="144" actId="20577"/>
        <pc:sldMkLst>
          <pc:docMk/>
          <pc:sldMk cId="1936557851" sldId="262"/>
        </pc:sldMkLst>
        <pc:spChg chg="mod">
          <ac:chgData name="Rune Horgmo" userId="21603166-9891-4d1d-8486-f9305bde271b" providerId="ADAL" clId="{F0B57C13-051C-4F2A-B6FE-BC4B038BDE8F}" dt="2023-02-08T13:50:07.057" v="128"/>
          <ac:spMkLst>
            <pc:docMk/>
            <pc:sldMk cId="1936557851" sldId="262"/>
            <ac:spMk id="2" creationId="{C9B3CD16-CCA9-454E-88A6-4C23952768B0}"/>
          </ac:spMkLst>
        </pc:spChg>
        <pc:spChg chg="mod">
          <ac:chgData name="Rune Horgmo" userId="21603166-9891-4d1d-8486-f9305bde271b" providerId="ADAL" clId="{F0B57C13-051C-4F2A-B6FE-BC4B038BDE8F}" dt="2023-02-08T13:50:24.163" v="144" actId="20577"/>
          <ac:spMkLst>
            <pc:docMk/>
            <pc:sldMk cId="1936557851" sldId="262"/>
            <ac:spMk id="3" creationId="{FBD09BE5-7EDB-46EE-ACD1-79ACE82FDA8A}"/>
          </ac:spMkLst>
        </pc:spChg>
      </pc:sldChg>
      <pc:sldChg chg="modSp mod">
        <pc:chgData name="Rune Horgmo" userId="21603166-9891-4d1d-8486-f9305bde271b" providerId="ADAL" clId="{F0B57C13-051C-4F2A-B6FE-BC4B038BDE8F}" dt="2023-02-08T14:10:38.516" v="239" actId="20577"/>
        <pc:sldMkLst>
          <pc:docMk/>
          <pc:sldMk cId="41182350" sldId="263"/>
        </pc:sldMkLst>
        <pc:spChg chg="mod">
          <ac:chgData name="Rune Horgmo" userId="21603166-9891-4d1d-8486-f9305bde271b" providerId="ADAL" clId="{F0B57C13-051C-4F2A-B6FE-BC4B038BDE8F}" dt="2023-02-08T13:49:41.533" v="117"/>
          <ac:spMkLst>
            <pc:docMk/>
            <pc:sldMk cId="41182350" sldId="263"/>
            <ac:spMk id="2" creationId="{C9B3CD16-CCA9-454E-88A6-4C23952768B0}"/>
          </ac:spMkLst>
        </pc:spChg>
        <pc:spChg chg="mod">
          <ac:chgData name="Rune Horgmo" userId="21603166-9891-4d1d-8486-f9305bde271b" providerId="ADAL" clId="{F0B57C13-051C-4F2A-B6FE-BC4B038BDE8F}" dt="2023-02-08T14:10:38.516" v="239" actId="20577"/>
          <ac:spMkLst>
            <pc:docMk/>
            <pc:sldMk cId="41182350" sldId="263"/>
            <ac:spMk id="3" creationId="{FBD09BE5-7EDB-46EE-ACD1-79ACE82FDA8A}"/>
          </ac:spMkLst>
        </pc:spChg>
      </pc:sldChg>
      <pc:sldChg chg="modSp mod">
        <pc:chgData name="Rune Horgmo" userId="21603166-9891-4d1d-8486-f9305bde271b" providerId="ADAL" clId="{F0B57C13-051C-4F2A-B6FE-BC4B038BDE8F}" dt="2023-02-08T13:49:28.755" v="116"/>
        <pc:sldMkLst>
          <pc:docMk/>
          <pc:sldMk cId="2600011058" sldId="264"/>
        </pc:sldMkLst>
        <pc:spChg chg="mod">
          <ac:chgData name="Rune Horgmo" userId="21603166-9891-4d1d-8486-f9305bde271b" providerId="ADAL" clId="{F0B57C13-051C-4F2A-B6FE-BC4B038BDE8F}" dt="2023-02-08T13:49:28.755" v="116"/>
          <ac:spMkLst>
            <pc:docMk/>
            <pc:sldMk cId="2600011058" sldId="264"/>
            <ac:spMk id="2" creationId="{C9B3CD16-CCA9-454E-88A6-4C23952768B0}"/>
          </ac:spMkLst>
        </pc:spChg>
      </pc:sldChg>
      <pc:sldChg chg="modSp mod">
        <pc:chgData name="Rune Horgmo" userId="21603166-9891-4d1d-8486-f9305bde271b" providerId="ADAL" clId="{F0B57C13-051C-4F2A-B6FE-BC4B038BDE8F}" dt="2023-02-08T14:11:57.249" v="248" actId="20577"/>
        <pc:sldMkLst>
          <pc:docMk/>
          <pc:sldMk cId="2831515692" sldId="265"/>
        </pc:sldMkLst>
        <pc:spChg chg="mod">
          <ac:chgData name="Rune Horgmo" userId="21603166-9891-4d1d-8486-f9305bde271b" providerId="ADAL" clId="{F0B57C13-051C-4F2A-B6FE-BC4B038BDE8F}" dt="2023-02-08T13:49:10.246" v="107"/>
          <ac:spMkLst>
            <pc:docMk/>
            <pc:sldMk cId="2831515692" sldId="265"/>
            <ac:spMk id="2" creationId="{C9B3CD16-CCA9-454E-88A6-4C23952768B0}"/>
          </ac:spMkLst>
        </pc:spChg>
        <pc:spChg chg="mod">
          <ac:chgData name="Rune Horgmo" userId="21603166-9891-4d1d-8486-f9305bde271b" providerId="ADAL" clId="{F0B57C13-051C-4F2A-B6FE-BC4B038BDE8F}" dt="2023-02-08T14:11:57.249" v="248" actId="20577"/>
          <ac:spMkLst>
            <pc:docMk/>
            <pc:sldMk cId="2831515692" sldId="265"/>
            <ac:spMk id="3" creationId="{FBD09BE5-7EDB-46EE-ACD1-79ACE82FDA8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6F6139F-5220-4383-8835-25BE2B645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8165B6A-1042-4474-BB4E-BA1DEC2B15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28E0DBB-28C7-46AF-A66B-7ECD726C9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568B2-B99A-4131-A6D7-A8A962159AC8}" type="datetimeFigureOut">
              <a:rPr lang="nb-NO" smtClean="0"/>
              <a:t>08.02.2023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1559A32-6811-437B-A993-50C642D4F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57B2762-8BD4-45BC-91B2-6AA7709E5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F29-ECB5-472D-8EC7-E00E6CE03A4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5611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2D987A2-CC6B-45B9-AD37-53EAD4549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0D9E628-777A-4796-8CE0-57E6241392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39CEFDA-6EB5-4399-97F3-DBB73A350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568B2-B99A-4131-A6D7-A8A962159AC8}" type="datetimeFigureOut">
              <a:rPr lang="nb-NO" smtClean="0"/>
              <a:t>08.02.2023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263AA4F-0BB2-44F2-8067-FD1263E80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5440540-34E5-489E-94D4-2B91CCB80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F29-ECB5-472D-8EC7-E00E6CE03A4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0830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FDC62548-A19D-4C6C-B287-FF4A15C3CF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8397506C-C2B8-4493-A353-48E7E1BAFC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A99DA83-DDA1-47D9-9E88-B02E35A5B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568B2-B99A-4131-A6D7-A8A962159AC8}" type="datetimeFigureOut">
              <a:rPr lang="nb-NO" smtClean="0"/>
              <a:t>08.02.2023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E528354-0151-4365-9055-146AB849F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4374231-391B-4545-BEBB-3C4F6655E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F29-ECB5-472D-8EC7-E00E6CE03A4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3985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515232-4EE6-43D1-9628-41804B4B3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0C158D0-683D-48C2-A7AD-518D5BA7E7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40B22E0-0E5A-406F-B0CE-B6E236639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568B2-B99A-4131-A6D7-A8A962159AC8}" type="datetimeFigureOut">
              <a:rPr lang="nb-NO" smtClean="0"/>
              <a:t>08.02.2023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3B7E710-E3DE-4507-85ED-68EC9208F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46683EE-B05C-446A-83B8-791CD30A8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F29-ECB5-472D-8EC7-E00E6CE03A4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13029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8A50363-F8E7-4745-ADEF-2BB4FAD5E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EADDC05-2B32-4021-9326-F309FD546C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119FD78-5547-48A9-94DE-ED5C8FFB9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568B2-B99A-4131-A6D7-A8A962159AC8}" type="datetimeFigureOut">
              <a:rPr lang="nb-NO" smtClean="0"/>
              <a:t>08.02.2023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55CD09B-7C4B-4BFA-AECE-A617AD601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8255264-83C3-4C1A-A2D7-0E1295C9A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F29-ECB5-472D-8EC7-E00E6CE03A4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9117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457608C-96D1-408D-8A71-7A796EDE1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BB9D7E0-FECB-4048-B548-FB8F884007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E06627A-D574-4A68-8C63-7D3C4F8400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B0FB3D2-1A41-4089-8BD1-1B1B0301D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568B2-B99A-4131-A6D7-A8A962159AC8}" type="datetimeFigureOut">
              <a:rPr lang="nb-NO" smtClean="0"/>
              <a:t>08.02.2023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ECA9FD3-9CC0-4029-A7F8-A60870B89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A9A8E07-95F0-4BC8-A933-C2E59C2E5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F29-ECB5-472D-8EC7-E00E6CE03A4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51497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A885976-2AD3-4069-A6FF-2AB4601E2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DE7BBC3-FF44-44E0-98D8-97AFF48F4E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141BDEA-D022-414D-8587-AEC7D9CB4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17506057-9231-48DC-9A7F-A458ABEA07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7DDDC28E-EA62-4576-83E0-A8A620653E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993CDAC3-CB6F-4CB5-837A-CF01E1EBC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568B2-B99A-4131-A6D7-A8A962159AC8}" type="datetimeFigureOut">
              <a:rPr lang="nb-NO" smtClean="0"/>
              <a:t>08.02.2023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EB58DD28-A189-4CDD-B9F5-CB916B98A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DCD54D43-EAF7-4832-B457-874D5285C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F29-ECB5-472D-8EC7-E00E6CE03A4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53203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750ADD9-0335-475E-9EAD-C6BED85CD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BDD06133-CF01-48B1-B009-3CC1C834C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568B2-B99A-4131-A6D7-A8A962159AC8}" type="datetimeFigureOut">
              <a:rPr lang="nb-NO" smtClean="0"/>
              <a:t>08.02.2023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18638555-9C20-42AE-976C-46C4A367D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233CD9B-3558-4165-AD2C-2EFA1D956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F29-ECB5-472D-8EC7-E00E6CE03A4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6295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92DBEA40-8A17-4541-9743-7CBAA75B8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568B2-B99A-4131-A6D7-A8A962159AC8}" type="datetimeFigureOut">
              <a:rPr lang="nb-NO" smtClean="0"/>
              <a:t>08.02.2023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D9163DF5-7577-4FE2-B2AB-0C29A28D4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4F39F071-F13A-4058-9F23-210035E24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F29-ECB5-472D-8EC7-E00E6CE03A4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1679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6B4C688-8B2E-4AED-83AB-01DBEB9FD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6D21BA3-7A0C-4E02-AD8E-0CEB9CD620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98BADE1-DBF8-4DAF-A7DE-F223677086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B79559A-38F9-44FF-A6C2-DAADE6BB1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568B2-B99A-4131-A6D7-A8A962159AC8}" type="datetimeFigureOut">
              <a:rPr lang="nb-NO" smtClean="0"/>
              <a:t>08.02.2023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92E70F7-68EA-4B65-9712-92EF23D61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CFF87E6-AD13-4B59-91CA-475E2B78D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F29-ECB5-472D-8EC7-E00E6CE03A4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0862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E277CFF-7D91-49DC-B244-D9BFED194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765CC22E-1EF2-4F80-9020-61A38C3CE1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7D7F342-4876-41BD-8E0C-5B9443E8DE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F273EED-7DE3-432B-9E1A-ED4DAD60B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568B2-B99A-4131-A6D7-A8A962159AC8}" type="datetimeFigureOut">
              <a:rPr lang="nb-NO" smtClean="0"/>
              <a:t>08.02.2023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46AC3C4-8DAD-4F50-9E34-2C939B678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453C038-1BCB-4A35-9AA3-1593AECFE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F29-ECB5-472D-8EC7-E00E6CE03A4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1108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F960E7DD-5B8F-4306-BDD7-02DBD35C5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1602758-C8B6-4EDB-94A3-07AA465D94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7FBF750-7921-4208-93D2-1B9D0501C1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568B2-B99A-4131-A6D7-A8A962159AC8}" type="datetimeFigureOut">
              <a:rPr lang="nb-NO" smtClean="0"/>
              <a:t>08.02.2023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93D2E51-A970-45EA-8B92-A40D3E05F1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451C496-E9D0-4DE1-846C-04077CDC4F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69F29-ECB5-472D-8EC7-E00E6CE03A4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76371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9B3CD16-CCA9-454E-88A6-4C23952768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4946" y="414687"/>
            <a:ext cx="8783053" cy="702647"/>
          </a:xfrm>
        </p:spPr>
        <p:txBody>
          <a:bodyPr>
            <a:normAutofit/>
          </a:bodyPr>
          <a:lstStyle/>
          <a:p>
            <a:r>
              <a:rPr lang="nb-NO" sz="3200" b="1" dirty="0"/>
              <a:t>AVYO i Deltas etiske retningslinjer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BD09BE5-7EDB-46EE-ACD1-79ACE82FDA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77739"/>
            <a:ext cx="9144000" cy="4959417"/>
          </a:xfrm>
        </p:spPr>
        <p:txBody>
          <a:bodyPr/>
          <a:lstStyle/>
          <a:p>
            <a:pPr marL="457200" indent="-457200" algn="l">
              <a:buAutoNum type="arabicPeriod"/>
            </a:pPr>
            <a:r>
              <a:rPr lang="nb-NO" b="1" dirty="0"/>
              <a:t>AVYO i Deltas verdier for personlig adferd</a:t>
            </a:r>
          </a:p>
          <a:p>
            <a:pPr algn="l"/>
            <a:endParaRPr lang="nb-NO" b="1" dirty="0"/>
          </a:p>
          <a:p>
            <a:pPr algn="l"/>
            <a:r>
              <a:rPr lang="nb-NO" dirty="0"/>
              <a:t>Gjensidig respekt skal være et grunnleggende prinsipp for AVYO i Deltas virksomhet, og som skal bidra til en god organisasjonskultur og et godt arbeidsmiljø.</a:t>
            </a:r>
          </a:p>
          <a:p>
            <a:pPr algn="l"/>
            <a:endParaRPr lang="nb-NO" dirty="0"/>
          </a:p>
          <a:p>
            <a:pPr algn="l"/>
            <a:r>
              <a:rPr lang="nb-NO" dirty="0"/>
              <a:t>Den enkelte forventes å opptre med respekt, omtanke og alminnelig høflighet.</a:t>
            </a:r>
          </a:p>
          <a:p>
            <a:pPr algn="l"/>
            <a:endParaRPr lang="nb-NO" dirty="0"/>
          </a:p>
          <a:p>
            <a:pPr algn="l"/>
            <a:r>
              <a:rPr lang="nb-NO" dirty="0"/>
              <a:t>AVYO i Delta aksepterer ingen former for trakassering eller diskriminering. </a:t>
            </a:r>
          </a:p>
          <a:p>
            <a:pPr algn="l"/>
            <a:endParaRPr lang="nb-NO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2C6A7CD-2738-448B-ACB0-A30174A90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"/>
            <a:ext cx="187220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740A398-935C-4FCB-8011-6793D07167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46" y="145544"/>
            <a:ext cx="1676400" cy="12528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7565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9B3CD16-CCA9-454E-88A6-4C23952768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4946" y="414687"/>
            <a:ext cx="8783053" cy="702647"/>
          </a:xfrm>
        </p:spPr>
        <p:txBody>
          <a:bodyPr>
            <a:normAutofit/>
          </a:bodyPr>
          <a:lstStyle/>
          <a:p>
            <a:r>
              <a:rPr lang="nb-NO" sz="3200" b="1" dirty="0"/>
              <a:t>AVYO i Deltas etiske retningslinjer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BD09BE5-7EDB-46EE-ACD1-79ACE82FDA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77739"/>
            <a:ext cx="9144000" cy="4959417"/>
          </a:xfrm>
        </p:spPr>
        <p:txBody>
          <a:bodyPr/>
          <a:lstStyle/>
          <a:p>
            <a:pPr marL="457200" indent="-457200" algn="l">
              <a:buAutoNum type="arabicPeriod" startAt="2"/>
            </a:pPr>
            <a:r>
              <a:rPr lang="nb-NO" b="1" dirty="0"/>
              <a:t>Formålet med retningslinjene</a:t>
            </a:r>
          </a:p>
          <a:p>
            <a:pPr algn="l"/>
            <a:endParaRPr lang="nb-NO" b="1" dirty="0"/>
          </a:p>
          <a:p>
            <a:pPr algn="l"/>
            <a:r>
              <a:rPr lang="nb-NO" dirty="0"/>
              <a:t>Formålet med retningslinjene er at våre verdier for personlig adferd skal omsettes i daglig praksis.</a:t>
            </a:r>
          </a:p>
          <a:p>
            <a:pPr algn="l"/>
            <a:endParaRPr lang="nb-NO" dirty="0"/>
          </a:p>
          <a:p>
            <a:pPr algn="l"/>
            <a:r>
              <a:rPr lang="nb-NO" dirty="0"/>
              <a:t>Det vil si at AVYO i Delta skal ha et trygt og godt miljø der trakassering og grenseoverskridende oppførsel ikke forekommer, og der den enkeltes integritet alltid respekteres. </a:t>
            </a:r>
          </a:p>
          <a:p>
            <a:pPr algn="l"/>
            <a:r>
              <a:rPr lang="nb-NO" dirty="0"/>
              <a:t>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2C6A7CD-2738-448B-ACB0-A30174A90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"/>
            <a:ext cx="187220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740A398-935C-4FCB-8011-6793D07167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52" y="185301"/>
            <a:ext cx="1676400" cy="12528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6585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9B3CD16-CCA9-454E-88A6-4C23952768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4946" y="414687"/>
            <a:ext cx="8783053" cy="702647"/>
          </a:xfrm>
        </p:spPr>
        <p:txBody>
          <a:bodyPr>
            <a:normAutofit/>
          </a:bodyPr>
          <a:lstStyle/>
          <a:p>
            <a:r>
              <a:rPr lang="nb-NO" sz="3200" b="1" dirty="0"/>
              <a:t>AVYO i Deltas etiske retningslinjer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BD09BE5-7EDB-46EE-ACD1-79ACE82FDA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77739"/>
            <a:ext cx="9144000" cy="4959417"/>
          </a:xfrm>
        </p:spPr>
        <p:txBody>
          <a:bodyPr/>
          <a:lstStyle/>
          <a:p>
            <a:pPr marL="457200" indent="-457200" algn="l">
              <a:buAutoNum type="arabicPeriod" startAt="3"/>
            </a:pPr>
            <a:r>
              <a:rPr lang="nb-NO" b="1" dirty="0"/>
              <a:t>Retningslinjenes virkeområde</a:t>
            </a:r>
          </a:p>
          <a:p>
            <a:pPr algn="l"/>
            <a:endParaRPr lang="nb-NO" dirty="0"/>
          </a:p>
          <a:p>
            <a:pPr algn="l"/>
            <a:r>
              <a:rPr lang="nb-NO" dirty="0"/>
              <a:t>Retningslinjene gjelder for alle medlemmer, tillitsvalgte og ansatte i AVYO i Delta, i alle situasjoner hvor de kan assosieres med forbundet.</a:t>
            </a:r>
          </a:p>
          <a:p>
            <a:pPr algn="l"/>
            <a:endParaRPr lang="nb-NO" dirty="0"/>
          </a:p>
          <a:p>
            <a:pPr algn="l"/>
            <a:r>
              <a:rPr lang="nb-NO" dirty="0"/>
              <a:t>Eksempel på situasjoner: landsmøter, landsstyremøter, sentralstyremøter, avdelingenes årsmøter, seminarer og samlinger for tillitsvalgte og medlemmer, eksterne møter der vi opptrer som representanter for AVYO i Delta.</a:t>
            </a:r>
          </a:p>
          <a:p>
            <a:pPr algn="l"/>
            <a:endParaRPr lang="nb-NO" b="1" dirty="0"/>
          </a:p>
          <a:p>
            <a:pPr algn="l"/>
            <a:endParaRPr lang="nb-NO" b="1" dirty="0"/>
          </a:p>
          <a:p>
            <a:pPr algn="l"/>
            <a:endParaRPr lang="nb-NO" b="1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2C6A7CD-2738-448B-ACB0-A30174A90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"/>
            <a:ext cx="187220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740A398-935C-4FCB-8011-6793D07167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46" y="185301"/>
            <a:ext cx="1676400" cy="12528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9903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9B3CD16-CCA9-454E-88A6-4C23952768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4946" y="414687"/>
            <a:ext cx="8783053" cy="702647"/>
          </a:xfrm>
        </p:spPr>
        <p:txBody>
          <a:bodyPr>
            <a:normAutofit/>
          </a:bodyPr>
          <a:lstStyle/>
          <a:p>
            <a:r>
              <a:rPr lang="nb-NO" sz="3200" b="1" dirty="0"/>
              <a:t>AVYO i Deltas etiske retningslinjer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BD09BE5-7EDB-46EE-ACD1-79ACE82FDA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77739"/>
            <a:ext cx="9144000" cy="4959417"/>
          </a:xfrm>
        </p:spPr>
        <p:txBody>
          <a:bodyPr/>
          <a:lstStyle/>
          <a:p>
            <a:pPr marL="457200" indent="-457200" algn="l">
              <a:buAutoNum type="arabicPeriod" startAt="4"/>
            </a:pPr>
            <a:r>
              <a:rPr lang="nb-NO" b="1" dirty="0"/>
              <a:t>Plikter i henhold til etiske retningslinjer</a:t>
            </a:r>
          </a:p>
          <a:p>
            <a:pPr algn="l"/>
            <a:endParaRPr lang="nb-NO" b="1" dirty="0"/>
          </a:p>
          <a:p>
            <a:pPr algn="l"/>
            <a:r>
              <a:rPr lang="nb-NO" dirty="0"/>
              <a:t>Alle i AVYO i Delta har en generell plikt til å opptre i tråd med de etiske retningslinjene.</a:t>
            </a:r>
          </a:p>
          <a:p>
            <a:pPr algn="l"/>
            <a:endParaRPr lang="nb-NO" dirty="0"/>
          </a:p>
          <a:p>
            <a:pPr algn="l"/>
            <a:r>
              <a:rPr lang="nb-NO" dirty="0"/>
              <a:t>I tillegg gjelder følgende: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dirty="0"/>
              <a:t>Ansatte og tillitsvalgte har plikt til å forsøke å hindre trakassering, uønsket seksuell oppmerksomhet og andre uønskede hendelser dersom de blir oppmerksomme på dette.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dirty="0"/>
              <a:t>Ledelse, ansatte og tillitsvalgte har et særskilt ansvar for å forebygge trakassering </a:t>
            </a:r>
            <a:r>
              <a:rPr lang="nb-NO"/>
              <a:t>i forbundssammenheng</a:t>
            </a:r>
            <a:r>
              <a:rPr lang="nb-NO" dirty="0"/>
              <a:t>.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2C6A7CD-2738-448B-ACB0-A30174A90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"/>
            <a:ext cx="187220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740A398-935C-4FCB-8011-6793D07167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46" y="185301"/>
            <a:ext cx="1676400" cy="12528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31515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9B3CD16-CCA9-454E-88A6-4C23952768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4946" y="414687"/>
            <a:ext cx="8783053" cy="702647"/>
          </a:xfrm>
        </p:spPr>
        <p:txBody>
          <a:bodyPr>
            <a:normAutofit/>
          </a:bodyPr>
          <a:lstStyle/>
          <a:p>
            <a:r>
              <a:rPr lang="nb-NO" sz="3200" b="1" dirty="0"/>
              <a:t>AVYO i Deltas etiske retningslinjer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BD09BE5-7EDB-46EE-ACD1-79ACE82FDA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77739"/>
            <a:ext cx="9144000" cy="4959417"/>
          </a:xfrm>
        </p:spPr>
        <p:txBody>
          <a:bodyPr/>
          <a:lstStyle/>
          <a:p>
            <a:pPr marL="457200" indent="-457200" algn="l">
              <a:buAutoNum type="arabicPeriod" startAt="5"/>
            </a:pPr>
            <a:r>
              <a:rPr lang="nb-NO" b="1" dirty="0"/>
              <a:t>Definisjon av trakassering</a:t>
            </a:r>
          </a:p>
          <a:p>
            <a:pPr algn="l"/>
            <a:r>
              <a:rPr lang="nb-NO" dirty="0"/>
              <a:t>Arbeidstilsynet og Likestillings- og diskrimineringsombudet har utviklet en felles definisjon – se de etiske retningslinjene.</a:t>
            </a:r>
          </a:p>
          <a:p>
            <a:pPr algn="l"/>
            <a:r>
              <a:rPr lang="nb-NO" dirty="0"/>
              <a:t>Noen eksempler:</a:t>
            </a:r>
          </a:p>
          <a:p>
            <a:pPr algn="l"/>
            <a:r>
              <a:rPr lang="nb-NO" sz="1800" dirty="0"/>
              <a:t>Trakassering og seksuell trakassering er forbudt etter arbeidsmiljølovens § 4-3.  I tillegg er det et særskilt vern mot seksuell trakassering og trakassering på grunn av kjønn, etnisitet, religion, livssyn, funksjonsnedsettelse, seksuell orientering, kjønnsidentitet og kjønnsuttrykk, etter likestillings- og diskrimineringsloven § 13 jfr. </a:t>
            </a:r>
            <a:r>
              <a:rPr lang="nb-NO" sz="1800"/>
              <a:t>§ 6 </a:t>
            </a:r>
            <a:r>
              <a:rPr lang="nb-NO" sz="1800" dirty="0"/>
              <a:t>første ledd.</a:t>
            </a:r>
          </a:p>
          <a:p>
            <a:pPr algn="l"/>
            <a:r>
              <a:rPr lang="nb-NO" sz="1800" dirty="0"/>
              <a:t>Seksuell trakassering er uønsket seksuell oppmerksomhet som har som formål eller virkning å være krenkende, skremmende, fiendtlig, nedverdigende, ydmykende eller plagsom.</a:t>
            </a:r>
          </a:p>
          <a:p>
            <a:pPr algn="l"/>
            <a:r>
              <a:rPr lang="nb-NO" sz="1800" dirty="0"/>
              <a:t>Trakassering kan forekomme som enkelthendelser, men også gjentatte ganger.  Dersom det er en enkelthendelse må den være av en viss alvorlighetsgrad for at den faller inn under begrepet trakassering.</a:t>
            </a:r>
          </a:p>
          <a:p>
            <a:pPr algn="l"/>
            <a:r>
              <a:rPr lang="nb-NO" sz="1800" dirty="0"/>
              <a:t>Alvorlig seksuell trakassering kan være straffbart etter straffelovens § 297.   </a:t>
            </a:r>
          </a:p>
          <a:p>
            <a:pPr algn="l"/>
            <a:endParaRPr lang="nb-NO" sz="1800" dirty="0"/>
          </a:p>
          <a:p>
            <a:pPr algn="l"/>
            <a:endParaRPr lang="nb-NO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2C6A7CD-2738-448B-ACB0-A30174A90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"/>
            <a:ext cx="187220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740A398-935C-4FCB-8011-6793D07167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09" y="139582"/>
            <a:ext cx="1676400" cy="12528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0011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9B3CD16-CCA9-454E-88A6-4C23952768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4946" y="414687"/>
            <a:ext cx="8783053" cy="702647"/>
          </a:xfrm>
        </p:spPr>
        <p:txBody>
          <a:bodyPr>
            <a:normAutofit/>
          </a:bodyPr>
          <a:lstStyle/>
          <a:p>
            <a:r>
              <a:rPr lang="nb-NO" sz="3200" b="1" dirty="0"/>
              <a:t>AVYO i Deltas etiske retningslinjer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BD09BE5-7EDB-46EE-ACD1-79ACE82FDA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77739"/>
            <a:ext cx="9144000" cy="4959417"/>
          </a:xfrm>
        </p:spPr>
        <p:txBody>
          <a:bodyPr>
            <a:normAutofit lnSpcReduction="10000"/>
          </a:bodyPr>
          <a:lstStyle/>
          <a:p>
            <a:pPr marL="457200" indent="-457200" algn="l">
              <a:buAutoNum type="arabicPeriod" startAt="6"/>
            </a:pPr>
            <a:r>
              <a:rPr lang="nb-NO" b="1" dirty="0"/>
              <a:t>Konkretisering av uønsket adferd</a:t>
            </a:r>
          </a:p>
          <a:p>
            <a:pPr marL="457200" indent="-457200" algn="l">
              <a:buAutoNum type="arabicPeriod" startAt="6"/>
            </a:pPr>
            <a:endParaRPr lang="nb-NO" b="1" dirty="0"/>
          </a:p>
          <a:p>
            <a:pPr algn="l"/>
            <a:r>
              <a:rPr lang="nb-NO" dirty="0"/>
              <a:t>Ansatte, tillitsvalgte og medlemmer i AVYO i Delta skal ikke: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dirty="0"/>
              <a:t>Mobbe, plage eller krenke andre eller utvise annen adferd som er i strid med forbundets verdier og allmenn oppfatning om god folkeskikk.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dirty="0"/>
              <a:t>Gi uønskede kommentarer om andres kropp, religion, kjønn, rase, seksuell orientering, alder, nasjonalitet, handikap, politisk standpunkt eller lignende forhold.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dirty="0"/>
              <a:t>Utsette andre for uønsket seksuell oppmerksomhet og andre uønskede hendelser.</a:t>
            </a:r>
          </a:p>
          <a:p>
            <a:pPr algn="l"/>
            <a:endParaRPr lang="nb-NO" dirty="0"/>
          </a:p>
          <a:p>
            <a:pPr algn="l"/>
            <a:r>
              <a:rPr lang="nb-NO" dirty="0"/>
              <a:t>	Det gis eksempler på dette i retningslinjene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2C6A7CD-2738-448B-ACB0-A30174A90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"/>
            <a:ext cx="187220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740A398-935C-4FCB-8011-6793D07167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35" y="94681"/>
            <a:ext cx="1676400" cy="12528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82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9B3CD16-CCA9-454E-88A6-4C23952768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4946" y="414687"/>
            <a:ext cx="8783053" cy="702647"/>
          </a:xfrm>
        </p:spPr>
        <p:txBody>
          <a:bodyPr>
            <a:normAutofit/>
          </a:bodyPr>
          <a:lstStyle/>
          <a:p>
            <a:r>
              <a:rPr lang="nb-NO" sz="3200" b="1" dirty="0"/>
              <a:t>AVYO i Deltas etiske retningslinjer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BD09BE5-7EDB-46EE-ACD1-79ACE82FDA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77739"/>
            <a:ext cx="9144000" cy="4959417"/>
          </a:xfrm>
        </p:spPr>
        <p:txBody>
          <a:bodyPr/>
          <a:lstStyle/>
          <a:p>
            <a:pPr marL="457200" indent="-457200" algn="l">
              <a:buAutoNum type="arabicPeriod" startAt="7"/>
            </a:pPr>
            <a:r>
              <a:rPr lang="nb-NO" b="1" dirty="0"/>
              <a:t>Handlingsalternativer</a:t>
            </a:r>
          </a:p>
          <a:p>
            <a:pPr marL="457200" indent="-457200" algn="l">
              <a:buAutoNum type="arabicPeriod" startAt="7"/>
            </a:pPr>
            <a:endParaRPr lang="nb-NO" b="1" dirty="0"/>
          </a:p>
          <a:p>
            <a:pPr algn="l"/>
            <a:r>
              <a:rPr lang="nb-NO" dirty="0"/>
              <a:t>Ved opplevd brudd på AVYO i Deltas etiske retningslinjer kan man henvende seg til tillitsvalgt, nærmeste leder i AVYO i Delta eller eventuelt verneombud, for de ansatte.</a:t>
            </a:r>
          </a:p>
          <a:p>
            <a:pPr algn="l"/>
            <a:endParaRPr lang="nb-NO" dirty="0"/>
          </a:p>
          <a:p>
            <a:pPr algn="l"/>
            <a:r>
              <a:rPr lang="nb-NO" dirty="0"/>
              <a:t>De plikter å ta saken på alvor og undersøke den.</a:t>
            </a:r>
          </a:p>
          <a:p>
            <a:pPr algn="l"/>
            <a:endParaRPr lang="nb-NO" dirty="0"/>
          </a:p>
          <a:p>
            <a:pPr algn="l"/>
            <a:r>
              <a:rPr lang="nb-NO" dirty="0"/>
              <a:t>Det må avklares om varsel er aktuelt.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2C6A7CD-2738-448B-ACB0-A30174A90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"/>
            <a:ext cx="187220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740A398-935C-4FCB-8011-6793D07167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46" y="139582"/>
            <a:ext cx="1676400" cy="12528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6557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9B3CD16-CCA9-454E-88A6-4C23952768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4946" y="414687"/>
            <a:ext cx="8783053" cy="702647"/>
          </a:xfrm>
        </p:spPr>
        <p:txBody>
          <a:bodyPr>
            <a:normAutofit/>
          </a:bodyPr>
          <a:lstStyle/>
          <a:p>
            <a:r>
              <a:rPr lang="nb-NO" sz="3200" b="1" dirty="0"/>
              <a:t>AVYO i Deltas etiske retningslinjer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BD09BE5-7EDB-46EE-ACD1-79ACE82FDA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77739"/>
            <a:ext cx="9144000" cy="4959417"/>
          </a:xfrm>
        </p:spPr>
        <p:txBody>
          <a:bodyPr/>
          <a:lstStyle/>
          <a:p>
            <a:pPr marL="457200" indent="-457200" algn="l">
              <a:buAutoNum type="arabicPeriod" startAt="8"/>
            </a:pPr>
            <a:r>
              <a:rPr lang="nb-NO" b="1" dirty="0"/>
              <a:t>Konsekvenser ved brudd på etiske retningslinjer</a:t>
            </a:r>
          </a:p>
          <a:p>
            <a:pPr marL="457200" indent="-457200" algn="l">
              <a:buAutoNum type="arabicPeriod" startAt="8"/>
            </a:pPr>
            <a:endParaRPr lang="nb-NO" b="1" dirty="0"/>
          </a:p>
          <a:p>
            <a:pPr algn="l"/>
            <a:r>
              <a:rPr lang="nb-NO" dirty="0"/>
              <a:t>Brudd på retningslinjene kan få konsekvenser for den som har brutt dem.</a:t>
            </a:r>
          </a:p>
          <a:p>
            <a:pPr algn="l"/>
            <a:endParaRPr lang="nb-NO" dirty="0"/>
          </a:p>
          <a:p>
            <a:pPr algn="l"/>
            <a:r>
              <a:rPr lang="nb-NO" dirty="0"/>
              <a:t>Hvilke konsekvenser som er aktuelle, vil avhenge av alvorlighetsgrad og om det er gjort av ansatt, tillitsvalgt eller medlem.</a:t>
            </a:r>
          </a:p>
          <a:p>
            <a:pPr algn="l"/>
            <a:endParaRPr lang="nb-NO" dirty="0"/>
          </a:p>
          <a:p>
            <a:pPr algn="l"/>
            <a:r>
              <a:rPr lang="nb-NO" dirty="0"/>
              <a:t>AVYO i Deltas vedtekter har bestemmelser i § 4 nr. 3 om at medlem som opptrer til skade for forbundet kan utelukkes.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2C6A7CD-2738-448B-ACB0-A30174A90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"/>
            <a:ext cx="187220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740A398-935C-4FCB-8011-6793D07167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46" y="185301"/>
            <a:ext cx="1676400" cy="12528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41554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9B3CD16-CCA9-454E-88A6-4C23952768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4946" y="414687"/>
            <a:ext cx="8783053" cy="702647"/>
          </a:xfrm>
        </p:spPr>
        <p:txBody>
          <a:bodyPr>
            <a:normAutofit/>
          </a:bodyPr>
          <a:lstStyle/>
          <a:p>
            <a:r>
              <a:rPr lang="nb-NO" sz="3200" b="1" dirty="0"/>
              <a:t>AVYO i Deltas etiske retningslinjer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BD09BE5-7EDB-46EE-ACD1-79ACE82FDA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77739"/>
            <a:ext cx="9144000" cy="4959417"/>
          </a:xfrm>
        </p:spPr>
        <p:txBody>
          <a:bodyPr/>
          <a:lstStyle/>
          <a:p>
            <a:pPr marL="457200" indent="-457200" algn="l">
              <a:buAutoNum type="arabicPeriod" startAt="9"/>
            </a:pPr>
            <a:r>
              <a:rPr lang="nb-NO" b="1" dirty="0"/>
              <a:t>Myndighet til å sanksjonere</a:t>
            </a:r>
          </a:p>
          <a:p>
            <a:pPr marL="457200" indent="-457200" algn="l">
              <a:buAutoNum type="arabicPeriod" startAt="9"/>
            </a:pPr>
            <a:endParaRPr lang="nb-NO" b="1" dirty="0"/>
          </a:p>
          <a:p>
            <a:pPr algn="l"/>
            <a:r>
              <a:rPr lang="nb-NO" dirty="0"/>
              <a:t>AVYO i Deltas leder har myndighet til å vurdere aktuelle sanksjoner dersom de etiske retningslinjene er brutt av ansatte eller frikjøpte tillitsvalgte.</a:t>
            </a:r>
          </a:p>
          <a:p>
            <a:pPr algn="l"/>
            <a:endParaRPr lang="nb-NO" dirty="0"/>
          </a:p>
          <a:p>
            <a:pPr algn="l"/>
            <a:r>
              <a:rPr lang="nb-NO" dirty="0"/>
              <a:t>AVYO i Deltas avdelingsledere har myndighet til å vurdere aktuelle sanksjoner dersom det er tillitsvalgte eller medlemmer som har brutt retningslinjene.</a:t>
            </a:r>
          </a:p>
          <a:p>
            <a:pPr algn="l"/>
            <a:endParaRPr lang="nb-NO" dirty="0"/>
          </a:p>
          <a:p>
            <a:pPr algn="l"/>
            <a:r>
              <a:rPr lang="nb-NO" dirty="0"/>
              <a:t>AVYO i Deltas sentralstyre har myndighet til å utelukke et medlem som har opptrådt til skade for forbundet.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2C6A7CD-2738-448B-ACB0-A30174A90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"/>
            <a:ext cx="187220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740A398-935C-4FCB-8011-6793D07167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46" y="94681"/>
            <a:ext cx="1676400" cy="12528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68349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700</Words>
  <Application>Microsoft Office PowerPoint</Application>
  <PresentationFormat>Widescreen</PresentationFormat>
  <Paragraphs>71</Paragraphs>
  <Slides>9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Office-tema</vt:lpstr>
      <vt:lpstr>AVYO i Deltas etiske retningslinjer</vt:lpstr>
      <vt:lpstr>AVYO i Deltas etiske retningslinjer</vt:lpstr>
      <vt:lpstr>AVYO i Deltas etiske retningslinjer</vt:lpstr>
      <vt:lpstr>AVYO i Deltas etiske retningslinjer</vt:lpstr>
      <vt:lpstr>AVYO i Deltas etiske retningslinjer</vt:lpstr>
      <vt:lpstr>AVYO i Deltas etiske retningslinjer</vt:lpstr>
      <vt:lpstr>AVYO i Deltas etiske retningslinjer</vt:lpstr>
      <vt:lpstr>AVYO i Deltas etiske retningslinjer</vt:lpstr>
      <vt:lpstr>AVYO i Deltas etiske retningslinjer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AVYOs etiske retningslinjer mot trakassering</dc:title>
  <dc:creator>Per Jørgen Halvorsen</dc:creator>
  <cp:lastModifiedBy>Rune Horgmo</cp:lastModifiedBy>
  <cp:revision>10</cp:revision>
  <dcterms:created xsi:type="dcterms:W3CDTF">2019-01-16T11:31:36Z</dcterms:created>
  <dcterms:modified xsi:type="dcterms:W3CDTF">2023-02-08T14:12:03Z</dcterms:modified>
</cp:coreProperties>
</file>