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6" r:id="rId5"/>
    <p:sldId id="265" r:id="rId6"/>
    <p:sldId id="264" r:id="rId7"/>
    <p:sldId id="263" r:id="rId8"/>
    <p:sldId id="262" r:id="rId9"/>
    <p:sldId id="261" r:id="rId10"/>
    <p:sldId id="260" r:id="rId11"/>
    <p:sldId id="259" r:id="rId12"/>
    <p:sldId id="258" r:id="rId1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75" d="100"/>
          <a:sy n="75" d="100"/>
        </p:scale>
        <p:origin x="3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ne Horgmo" userId="21603166-9891-4d1d-8486-f9305bde271b" providerId="ADAL" clId="{4EE9CAC1-19FD-45CA-8932-DF3033A4B543}"/>
    <pc:docChg chg="modSld">
      <pc:chgData name="Rune Horgmo" userId="21603166-9891-4d1d-8486-f9305bde271b" providerId="ADAL" clId="{4EE9CAC1-19FD-45CA-8932-DF3033A4B543}" dt="2023-02-08T14:06:59.987" v="102"/>
      <pc:docMkLst>
        <pc:docMk/>
      </pc:docMkLst>
      <pc:sldChg chg="modSp mod">
        <pc:chgData name="Rune Horgmo" userId="21603166-9891-4d1d-8486-f9305bde271b" providerId="ADAL" clId="{4EE9CAC1-19FD-45CA-8932-DF3033A4B543}" dt="2023-02-08T14:05:01.904" v="91" actId="20577"/>
        <pc:sldMkLst>
          <pc:docMk/>
          <pc:sldMk cId="2477565842" sldId="256"/>
        </pc:sldMkLst>
        <pc:spChg chg="mod">
          <ac:chgData name="Rune Horgmo" userId="21603166-9891-4d1d-8486-f9305bde271b" providerId="ADAL" clId="{4EE9CAC1-19FD-45CA-8932-DF3033A4B543}" dt="2023-02-08T14:05:01.904" v="91" actId="20577"/>
          <ac:spMkLst>
            <pc:docMk/>
            <pc:sldMk cId="2477565842" sldId="256"/>
            <ac:spMk id="2" creationId="{C9B3CD16-CCA9-454E-88A6-4C23952768B0}"/>
          </ac:spMkLst>
        </pc:spChg>
      </pc:sldChg>
      <pc:sldChg chg="modSp mod">
        <pc:chgData name="Rune Horgmo" userId="21603166-9891-4d1d-8486-f9305bde271b" providerId="ADAL" clId="{4EE9CAC1-19FD-45CA-8932-DF3033A4B543}" dt="2023-02-08T14:05:18.315" v="92"/>
        <pc:sldMkLst>
          <pc:docMk/>
          <pc:sldMk cId="1150867191" sldId="257"/>
        </pc:sldMkLst>
        <pc:spChg chg="mod">
          <ac:chgData name="Rune Horgmo" userId="21603166-9891-4d1d-8486-f9305bde271b" providerId="ADAL" clId="{4EE9CAC1-19FD-45CA-8932-DF3033A4B543}" dt="2023-02-08T14:05:18.315" v="92"/>
          <ac:spMkLst>
            <pc:docMk/>
            <pc:sldMk cId="1150867191" sldId="257"/>
            <ac:spMk id="2" creationId="{C9B3CD16-CCA9-454E-88A6-4C23952768B0}"/>
          </ac:spMkLst>
        </pc:spChg>
        <pc:spChg chg="mod">
          <ac:chgData name="Rune Horgmo" userId="21603166-9891-4d1d-8486-f9305bde271b" providerId="ADAL" clId="{4EE9CAC1-19FD-45CA-8932-DF3033A4B543}" dt="2023-02-08T13:52:48.851" v="45" actId="20577"/>
          <ac:spMkLst>
            <pc:docMk/>
            <pc:sldMk cId="1150867191" sldId="257"/>
            <ac:spMk id="3" creationId="{FBD09BE5-7EDB-46EE-ACD1-79ACE82FDA8A}"/>
          </ac:spMkLst>
        </pc:spChg>
      </pc:sldChg>
      <pc:sldChg chg="modSp mod">
        <pc:chgData name="Rune Horgmo" userId="21603166-9891-4d1d-8486-f9305bde271b" providerId="ADAL" clId="{4EE9CAC1-19FD-45CA-8932-DF3033A4B543}" dt="2023-02-08T14:06:26.272" v="100"/>
        <pc:sldMkLst>
          <pc:docMk/>
          <pc:sldMk cId="3157580894" sldId="258"/>
        </pc:sldMkLst>
        <pc:spChg chg="mod">
          <ac:chgData name="Rune Horgmo" userId="21603166-9891-4d1d-8486-f9305bde271b" providerId="ADAL" clId="{4EE9CAC1-19FD-45CA-8932-DF3033A4B543}" dt="2023-02-08T14:06:26.272" v="100"/>
          <ac:spMkLst>
            <pc:docMk/>
            <pc:sldMk cId="3157580894" sldId="258"/>
            <ac:spMk id="2" creationId="{C9B3CD16-CCA9-454E-88A6-4C23952768B0}"/>
          </ac:spMkLst>
        </pc:spChg>
      </pc:sldChg>
      <pc:sldChg chg="modSp mod">
        <pc:chgData name="Rune Horgmo" userId="21603166-9891-4d1d-8486-f9305bde271b" providerId="ADAL" clId="{4EE9CAC1-19FD-45CA-8932-DF3033A4B543}" dt="2023-02-08T14:06:20.497" v="99"/>
        <pc:sldMkLst>
          <pc:docMk/>
          <pc:sldMk cId="2056242306" sldId="259"/>
        </pc:sldMkLst>
        <pc:spChg chg="mod">
          <ac:chgData name="Rune Horgmo" userId="21603166-9891-4d1d-8486-f9305bde271b" providerId="ADAL" clId="{4EE9CAC1-19FD-45CA-8932-DF3033A4B543}" dt="2023-02-08T14:06:20.497" v="99"/>
          <ac:spMkLst>
            <pc:docMk/>
            <pc:sldMk cId="2056242306" sldId="259"/>
            <ac:spMk id="2" creationId="{C9B3CD16-CCA9-454E-88A6-4C23952768B0}"/>
          </ac:spMkLst>
        </pc:spChg>
        <pc:spChg chg="mod">
          <ac:chgData name="Rune Horgmo" userId="21603166-9891-4d1d-8486-f9305bde271b" providerId="ADAL" clId="{4EE9CAC1-19FD-45CA-8932-DF3033A4B543}" dt="2023-02-08T13:55:52.304" v="86" actId="20577"/>
          <ac:spMkLst>
            <pc:docMk/>
            <pc:sldMk cId="2056242306" sldId="259"/>
            <ac:spMk id="3" creationId="{FBD09BE5-7EDB-46EE-ACD1-79ACE82FDA8A}"/>
          </ac:spMkLst>
        </pc:spChg>
      </pc:sldChg>
      <pc:sldChg chg="modSp mod">
        <pc:chgData name="Rune Horgmo" userId="21603166-9891-4d1d-8486-f9305bde271b" providerId="ADAL" clId="{4EE9CAC1-19FD-45CA-8932-DF3033A4B543}" dt="2023-02-08T14:06:15.996" v="98"/>
        <pc:sldMkLst>
          <pc:docMk/>
          <pc:sldMk cId="2078410071" sldId="260"/>
        </pc:sldMkLst>
        <pc:spChg chg="mod">
          <ac:chgData name="Rune Horgmo" userId="21603166-9891-4d1d-8486-f9305bde271b" providerId="ADAL" clId="{4EE9CAC1-19FD-45CA-8932-DF3033A4B543}" dt="2023-02-08T14:06:15.996" v="98"/>
          <ac:spMkLst>
            <pc:docMk/>
            <pc:sldMk cId="2078410071" sldId="260"/>
            <ac:spMk id="2" creationId="{C9B3CD16-CCA9-454E-88A6-4C23952768B0}"/>
          </ac:spMkLst>
        </pc:spChg>
      </pc:sldChg>
      <pc:sldChg chg="modSp mod">
        <pc:chgData name="Rune Horgmo" userId="21603166-9891-4d1d-8486-f9305bde271b" providerId="ADAL" clId="{4EE9CAC1-19FD-45CA-8932-DF3033A4B543}" dt="2023-02-08T14:06:08.766" v="97"/>
        <pc:sldMkLst>
          <pc:docMk/>
          <pc:sldMk cId="3460272912" sldId="261"/>
        </pc:sldMkLst>
        <pc:spChg chg="mod">
          <ac:chgData name="Rune Horgmo" userId="21603166-9891-4d1d-8486-f9305bde271b" providerId="ADAL" clId="{4EE9CAC1-19FD-45CA-8932-DF3033A4B543}" dt="2023-02-08T14:06:08.766" v="97"/>
          <ac:spMkLst>
            <pc:docMk/>
            <pc:sldMk cId="3460272912" sldId="261"/>
            <ac:spMk id="2" creationId="{C9B3CD16-CCA9-454E-88A6-4C23952768B0}"/>
          </ac:spMkLst>
        </pc:spChg>
      </pc:sldChg>
      <pc:sldChg chg="modSp mod">
        <pc:chgData name="Rune Horgmo" userId="21603166-9891-4d1d-8486-f9305bde271b" providerId="ADAL" clId="{4EE9CAC1-19FD-45CA-8932-DF3033A4B543}" dt="2023-02-08T14:06:03.491" v="96"/>
        <pc:sldMkLst>
          <pc:docMk/>
          <pc:sldMk cId="3834298321" sldId="262"/>
        </pc:sldMkLst>
        <pc:spChg chg="mod">
          <ac:chgData name="Rune Horgmo" userId="21603166-9891-4d1d-8486-f9305bde271b" providerId="ADAL" clId="{4EE9CAC1-19FD-45CA-8932-DF3033A4B543}" dt="2023-02-08T14:06:03.491" v="96"/>
          <ac:spMkLst>
            <pc:docMk/>
            <pc:sldMk cId="3834298321" sldId="262"/>
            <ac:spMk id="2" creationId="{C9B3CD16-CCA9-454E-88A6-4C23952768B0}"/>
          </ac:spMkLst>
        </pc:spChg>
      </pc:sldChg>
      <pc:sldChg chg="modSp mod">
        <pc:chgData name="Rune Horgmo" userId="21603166-9891-4d1d-8486-f9305bde271b" providerId="ADAL" clId="{4EE9CAC1-19FD-45CA-8932-DF3033A4B543}" dt="2023-02-08T14:06:43.234" v="101"/>
        <pc:sldMkLst>
          <pc:docMk/>
          <pc:sldMk cId="1429477071" sldId="263"/>
        </pc:sldMkLst>
        <pc:spChg chg="mod">
          <ac:chgData name="Rune Horgmo" userId="21603166-9891-4d1d-8486-f9305bde271b" providerId="ADAL" clId="{4EE9CAC1-19FD-45CA-8932-DF3033A4B543}" dt="2023-02-08T14:06:43.234" v="101"/>
          <ac:spMkLst>
            <pc:docMk/>
            <pc:sldMk cId="1429477071" sldId="263"/>
            <ac:spMk id="2" creationId="{C9B3CD16-CCA9-454E-88A6-4C23952768B0}"/>
          </ac:spMkLst>
        </pc:spChg>
      </pc:sldChg>
      <pc:sldChg chg="modSp mod">
        <pc:chgData name="Rune Horgmo" userId="21603166-9891-4d1d-8486-f9305bde271b" providerId="ADAL" clId="{4EE9CAC1-19FD-45CA-8932-DF3033A4B543}" dt="2023-02-08T14:06:59.987" v="102"/>
        <pc:sldMkLst>
          <pc:docMk/>
          <pc:sldMk cId="2334517169" sldId="264"/>
        </pc:sldMkLst>
        <pc:spChg chg="mod">
          <ac:chgData name="Rune Horgmo" userId="21603166-9891-4d1d-8486-f9305bde271b" providerId="ADAL" clId="{4EE9CAC1-19FD-45CA-8932-DF3033A4B543}" dt="2023-02-08T14:06:59.987" v="102"/>
          <ac:spMkLst>
            <pc:docMk/>
            <pc:sldMk cId="2334517169" sldId="264"/>
            <ac:spMk id="2" creationId="{C9B3CD16-CCA9-454E-88A6-4C23952768B0}"/>
          </ac:spMkLst>
        </pc:spChg>
      </pc:sldChg>
      <pc:sldChg chg="modSp mod">
        <pc:chgData name="Rune Horgmo" userId="21603166-9891-4d1d-8486-f9305bde271b" providerId="ADAL" clId="{4EE9CAC1-19FD-45CA-8932-DF3033A4B543}" dt="2023-02-08T14:05:54.620" v="95"/>
        <pc:sldMkLst>
          <pc:docMk/>
          <pc:sldMk cId="417634743" sldId="265"/>
        </pc:sldMkLst>
        <pc:spChg chg="mod">
          <ac:chgData name="Rune Horgmo" userId="21603166-9891-4d1d-8486-f9305bde271b" providerId="ADAL" clId="{4EE9CAC1-19FD-45CA-8932-DF3033A4B543}" dt="2023-02-08T14:05:54.620" v="95"/>
          <ac:spMkLst>
            <pc:docMk/>
            <pc:sldMk cId="417634743" sldId="265"/>
            <ac:spMk id="2" creationId="{C9B3CD16-CCA9-454E-88A6-4C23952768B0}"/>
          </ac:spMkLst>
        </pc:spChg>
      </pc:sldChg>
      <pc:sldChg chg="modSp mod">
        <pc:chgData name="Rune Horgmo" userId="21603166-9891-4d1d-8486-f9305bde271b" providerId="ADAL" clId="{4EE9CAC1-19FD-45CA-8932-DF3033A4B543}" dt="2023-02-08T14:05:38.487" v="94"/>
        <pc:sldMkLst>
          <pc:docMk/>
          <pc:sldMk cId="626278394" sldId="266"/>
        </pc:sldMkLst>
        <pc:spChg chg="mod">
          <ac:chgData name="Rune Horgmo" userId="21603166-9891-4d1d-8486-f9305bde271b" providerId="ADAL" clId="{4EE9CAC1-19FD-45CA-8932-DF3033A4B543}" dt="2023-02-08T14:05:38.487" v="94"/>
          <ac:spMkLst>
            <pc:docMk/>
            <pc:sldMk cId="626278394" sldId="266"/>
            <ac:spMk id="2" creationId="{C9B3CD16-CCA9-454E-88A6-4C23952768B0}"/>
          </ac:spMkLst>
        </pc:spChg>
      </pc:sldChg>
      <pc:sldChg chg="modSp mod">
        <pc:chgData name="Rune Horgmo" userId="21603166-9891-4d1d-8486-f9305bde271b" providerId="ADAL" clId="{4EE9CAC1-19FD-45CA-8932-DF3033A4B543}" dt="2023-02-08T14:05:27.597" v="93"/>
        <pc:sldMkLst>
          <pc:docMk/>
          <pc:sldMk cId="223121022" sldId="267"/>
        </pc:sldMkLst>
        <pc:spChg chg="mod">
          <ac:chgData name="Rune Horgmo" userId="21603166-9891-4d1d-8486-f9305bde271b" providerId="ADAL" clId="{4EE9CAC1-19FD-45CA-8932-DF3033A4B543}" dt="2023-02-08T14:05:27.597" v="93"/>
          <ac:spMkLst>
            <pc:docMk/>
            <pc:sldMk cId="223121022" sldId="267"/>
            <ac:spMk id="2" creationId="{C9B3CD16-CCA9-454E-88A6-4C23952768B0}"/>
          </ac:spMkLst>
        </pc:spChg>
        <pc:spChg chg="mod">
          <ac:chgData name="Rune Horgmo" userId="21603166-9891-4d1d-8486-f9305bde271b" providerId="ADAL" clId="{4EE9CAC1-19FD-45CA-8932-DF3033A4B543}" dt="2023-02-08T13:57:41.167" v="88" actId="20577"/>
          <ac:spMkLst>
            <pc:docMk/>
            <pc:sldMk cId="223121022" sldId="267"/>
            <ac:spMk id="3" creationId="{FBD09BE5-7EDB-46EE-ACD1-79ACE82FDA8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6F6139F-5220-4383-8835-25BE2B6450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38165B6A-1042-4474-BB4E-BA1DEC2B15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28E0DBB-28C7-46AF-A66B-7ECD726C9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568B2-B99A-4131-A6D7-A8A962159AC8}" type="datetimeFigureOut">
              <a:rPr lang="nb-NO" smtClean="0"/>
              <a:t>08.02.2023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1559A32-6811-437B-A993-50C642D4F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57B2762-8BD4-45BC-91B2-6AA7709E5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F29-ECB5-472D-8EC7-E00E6CE03A4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65611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2D987A2-CC6B-45B9-AD37-53EAD4549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70D9E628-777A-4796-8CE0-57E6241392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39CEFDA-6EB5-4399-97F3-DBB73A350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568B2-B99A-4131-A6D7-A8A962159AC8}" type="datetimeFigureOut">
              <a:rPr lang="nb-NO" smtClean="0"/>
              <a:t>08.02.2023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263AA4F-0BB2-44F2-8067-FD1263E80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5440540-34E5-489E-94D4-2B91CCB80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F29-ECB5-472D-8EC7-E00E6CE03A4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0830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FDC62548-A19D-4C6C-B287-FF4A15C3CF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8397506C-C2B8-4493-A353-48E7E1BAFC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A99DA83-DDA1-47D9-9E88-B02E35A5B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568B2-B99A-4131-A6D7-A8A962159AC8}" type="datetimeFigureOut">
              <a:rPr lang="nb-NO" smtClean="0"/>
              <a:t>08.02.2023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E528354-0151-4365-9055-146AB849F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4374231-391B-4545-BEBB-3C4F6655E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F29-ECB5-472D-8EC7-E00E6CE03A4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3985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B515232-4EE6-43D1-9628-41804B4B3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0C158D0-683D-48C2-A7AD-518D5BA7E7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40B22E0-0E5A-406F-B0CE-B6E236639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568B2-B99A-4131-A6D7-A8A962159AC8}" type="datetimeFigureOut">
              <a:rPr lang="nb-NO" smtClean="0"/>
              <a:t>08.02.2023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3B7E710-E3DE-4507-85ED-68EC9208F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46683EE-B05C-446A-83B8-791CD30A8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F29-ECB5-472D-8EC7-E00E6CE03A4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13029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8A50363-F8E7-4745-ADEF-2BB4FAD5E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EADDC05-2B32-4021-9326-F309FD546C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119FD78-5547-48A9-94DE-ED5C8FFB9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568B2-B99A-4131-A6D7-A8A962159AC8}" type="datetimeFigureOut">
              <a:rPr lang="nb-NO" smtClean="0"/>
              <a:t>08.02.2023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55CD09B-7C4B-4BFA-AECE-A617AD601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8255264-83C3-4C1A-A2D7-0E1295C9A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F29-ECB5-472D-8EC7-E00E6CE03A4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29117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457608C-96D1-408D-8A71-7A796EDE1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BB9D7E0-FECB-4048-B548-FB8F884007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E06627A-D574-4A68-8C63-7D3C4F8400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B0FB3D2-1A41-4089-8BD1-1B1B0301D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568B2-B99A-4131-A6D7-A8A962159AC8}" type="datetimeFigureOut">
              <a:rPr lang="nb-NO" smtClean="0"/>
              <a:t>08.02.2023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ECA9FD3-9CC0-4029-A7F8-A60870B89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A9A8E07-95F0-4BC8-A933-C2E59C2E5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F29-ECB5-472D-8EC7-E00E6CE03A4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51497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A885976-2AD3-4069-A6FF-2AB4601E2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DE7BBC3-FF44-44E0-98D8-97AFF48F4E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141BDEA-D022-414D-8587-AEC7D9CB4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17506057-9231-48DC-9A7F-A458ABEA07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7DDDC28E-EA62-4576-83E0-A8A620653E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993CDAC3-CB6F-4CB5-837A-CF01E1EBC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568B2-B99A-4131-A6D7-A8A962159AC8}" type="datetimeFigureOut">
              <a:rPr lang="nb-NO" smtClean="0"/>
              <a:t>08.02.2023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EB58DD28-A189-4CDD-B9F5-CB916B98A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DCD54D43-EAF7-4832-B457-874D5285C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F29-ECB5-472D-8EC7-E00E6CE03A4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53203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750ADD9-0335-475E-9EAD-C6BED85CD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BDD06133-CF01-48B1-B009-3CC1C834C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568B2-B99A-4131-A6D7-A8A962159AC8}" type="datetimeFigureOut">
              <a:rPr lang="nb-NO" smtClean="0"/>
              <a:t>08.02.2023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18638555-9C20-42AE-976C-46C4A367D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233CD9B-3558-4165-AD2C-2EFA1D956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F29-ECB5-472D-8EC7-E00E6CE03A4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6295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92DBEA40-8A17-4541-9743-7CBAA75B8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568B2-B99A-4131-A6D7-A8A962159AC8}" type="datetimeFigureOut">
              <a:rPr lang="nb-NO" smtClean="0"/>
              <a:t>08.02.2023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D9163DF5-7577-4FE2-B2AB-0C29A28D4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4F39F071-F13A-4058-9F23-210035E24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F29-ECB5-472D-8EC7-E00E6CE03A4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11679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6B4C688-8B2E-4AED-83AB-01DBEB9FD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6D21BA3-7A0C-4E02-AD8E-0CEB9CD620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98BADE1-DBF8-4DAF-A7DE-F223677086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B79559A-38F9-44FF-A6C2-DAADE6BB1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568B2-B99A-4131-A6D7-A8A962159AC8}" type="datetimeFigureOut">
              <a:rPr lang="nb-NO" smtClean="0"/>
              <a:t>08.02.2023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C92E70F7-68EA-4B65-9712-92EF23D61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CFF87E6-AD13-4B59-91CA-475E2B78D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F29-ECB5-472D-8EC7-E00E6CE03A4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0862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E277CFF-7D91-49DC-B244-D9BFED194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765CC22E-1EF2-4F80-9020-61A38C3CE1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7D7F342-4876-41BD-8E0C-5B9443E8DE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F273EED-7DE3-432B-9E1A-ED4DAD60B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568B2-B99A-4131-A6D7-A8A962159AC8}" type="datetimeFigureOut">
              <a:rPr lang="nb-NO" smtClean="0"/>
              <a:t>08.02.2023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46AC3C4-8DAD-4F50-9E34-2C939B678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453C038-1BCB-4A35-9AA3-1593AECFE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F29-ECB5-472D-8EC7-E00E6CE03A4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1108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F960E7DD-5B8F-4306-BDD7-02DBD35C5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1602758-C8B6-4EDB-94A3-07AA465D94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7FBF750-7921-4208-93D2-1B9D0501C1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568B2-B99A-4131-A6D7-A8A962159AC8}" type="datetimeFigureOut">
              <a:rPr lang="nb-NO" smtClean="0"/>
              <a:t>08.02.2023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93D2E51-A970-45EA-8B92-A40D3E05F1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451C496-E9D0-4DE1-846C-04077CDC4F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69F29-ECB5-472D-8EC7-E00E6CE03A4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76371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9B3CD16-CCA9-454E-88A6-4C23952768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4946" y="414687"/>
            <a:ext cx="8783053" cy="702647"/>
          </a:xfrm>
        </p:spPr>
        <p:txBody>
          <a:bodyPr>
            <a:normAutofit/>
          </a:bodyPr>
          <a:lstStyle/>
          <a:p>
            <a:r>
              <a:rPr lang="nb-NO" sz="3200" b="1" dirty="0"/>
              <a:t>AVYO i Deltas varslingsrutine ved uønskede hendelser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BD09BE5-7EDB-46EE-ACD1-79ACE82FDA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77739"/>
            <a:ext cx="9144000" cy="4959417"/>
          </a:xfrm>
        </p:spPr>
        <p:txBody>
          <a:bodyPr/>
          <a:lstStyle/>
          <a:p>
            <a:pPr marL="457200" indent="-457200" algn="l">
              <a:buAutoNum type="arabicPeriod"/>
            </a:pPr>
            <a:r>
              <a:rPr lang="nb-NO" b="1" dirty="0"/>
              <a:t>Hva er varsling?</a:t>
            </a:r>
          </a:p>
          <a:p>
            <a:pPr algn="l"/>
            <a:endParaRPr lang="nb-NO" dirty="0"/>
          </a:p>
          <a:p>
            <a:pPr algn="l"/>
            <a:r>
              <a:rPr lang="nb-NO" dirty="0"/>
              <a:t>Varsling er å si fra om kritikkverdige forhold i virksomheten.</a:t>
            </a:r>
          </a:p>
          <a:p>
            <a:pPr algn="l"/>
            <a:r>
              <a:rPr lang="nb-NO" dirty="0"/>
              <a:t>Grenseoppgangen mellom varsel, en klage og det å "bare" si fra kan være vanskelig, særlig i forhold som gjelder trakassering.</a:t>
            </a:r>
          </a:p>
          <a:p>
            <a:pPr algn="l"/>
            <a:r>
              <a:rPr lang="nb-NO" dirty="0"/>
              <a:t>Generelt vil varsling være aktuelt hvis vanlige kanaler ikke fører fram eller er hensiktsmessige.</a:t>
            </a:r>
          </a:p>
          <a:p>
            <a:pPr algn="l"/>
            <a:r>
              <a:rPr lang="nb-NO" dirty="0"/>
              <a:t>Eksempler på kritikkverdige forhold kan være mobbing, trakassering, diskriminering, underslag, økonomisk utroskap, rusmisbruk eller andre handlinger som bryter med forbundets retningslinjer.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2C6A7CD-2738-448B-ACB0-A30174A90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"/>
            <a:ext cx="1872207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1740A398-935C-4FCB-8011-6793D07167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46" y="185301"/>
            <a:ext cx="1676400" cy="12528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7565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9B3CD16-CCA9-454E-88A6-4C23952768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4946" y="414687"/>
            <a:ext cx="8783053" cy="702647"/>
          </a:xfrm>
        </p:spPr>
        <p:txBody>
          <a:bodyPr>
            <a:normAutofit/>
          </a:bodyPr>
          <a:lstStyle/>
          <a:p>
            <a:r>
              <a:rPr lang="nb-NO" sz="3200" b="1" dirty="0"/>
              <a:t>AVYO i Deltas varslingsrutine ved uønskede hendelser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BD09BE5-7EDB-46EE-ACD1-79ACE82FDA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77739"/>
            <a:ext cx="9144000" cy="4959417"/>
          </a:xfrm>
        </p:spPr>
        <p:txBody>
          <a:bodyPr/>
          <a:lstStyle/>
          <a:p>
            <a:pPr marL="457200" indent="-457200" algn="l">
              <a:buAutoNum type="arabicPeriod" startAt="10"/>
            </a:pPr>
            <a:r>
              <a:rPr lang="nb-NO" b="1" dirty="0"/>
              <a:t>Konkludering av sak</a:t>
            </a:r>
          </a:p>
          <a:p>
            <a:pPr marL="457200" indent="-457200" algn="l">
              <a:buAutoNum type="arabicPeriod" startAt="10"/>
            </a:pPr>
            <a:endParaRPr lang="nb-NO" b="1" dirty="0"/>
          </a:p>
          <a:p>
            <a:pPr algn="l"/>
            <a:r>
              <a:rPr lang="nb-NO" dirty="0"/>
              <a:t>Det er helt sentralt at undersøkelser i varslingssaker får en konklusjon.</a:t>
            </a:r>
          </a:p>
          <a:p>
            <a:pPr algn="l"/>
            <a:endParaRPr lang="nb-NO" dirty="0"/>
          </a:p>
          <a:p>
            <a:pPr algn="l"/>
            <a:r>
              <a:rPr lang="nb-NO" dirty="0"/>
              <a:t>Med det menes at man avgjør hva man mener er de faktiske saksforholdene og hvilke eventuelle konsekvenser saken skal få.</a:t>
            </a:r>
          </a:p>
          <a:p>
            <a:pPr algn="l"/>
            <a:endParaRPr lang="nb-NO" dirty="0"/>
          </a:p>
          <a:p>
            <a:pPr algn="l"/>
            <a:r>
              <a:rPr lang="nb-NO" dirty="0"/>
              <a:t>Det er hensiktsmessig at den som behandler saken konkluderer i samråd med minst en annen, for eksempel nærmeste leder.</a:t>
            </a:r>
          </a:p>
          <a:p>
            <a:pPr algn="l"/>
            <a:endParaRPr lang="nb-NO" dirty="0"/>
          </a:p>
          <a:p>
            <a:pPr algn="l"/>
            <a:r>
              <a:rPr lang="nb-NO" dirty="0"/>
              <a:t>Videre må alle involverte informeres om konklusjonen.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2C6A7CD-2738-448B-ACB0-A30174A90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"/>
            <a:ext cx="1872207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1740A398-935C-4FCB-8011-6793D07167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46" y="94681"/>
            <a:ext cx="1676400" cy="12528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784100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9B3CD16-CCA9-454E-88A6-4C23952768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4946" y="414687"/>
            <a:ext cx="8783053" cy="702647"/>
          </a:xfrm>
        </p:spPr>
        <p:txBody>
          <a:bodyPr>
            <a:normAutofit/>
          </a:bodyPr>
          <a:lstStyle/>
          <a:p>
            <a:r>
              <a:rPr lang="nb-NO" sz="3200" b="1" dirty="0"/>
              <a:t>AVYO i Deltas varslingsrutine ved uønskede hendelser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BD09BE5-7EDB-46EE-ACD1-79ACE82FDA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77739"/>
            <a:ext cx="9144000" cy="4959417"/>
          </a:xfrm>
        </p:spPr>
        <p:txBody>
          <a:bodyPr>
            <a:normAutofit lnSpcReduction="10000"/>
          </a:bodyPr>
          <a:lstStyle/>
          <a:p>
            <a:pPr marL="457200" indent="-457200" algn="l">
              <a:buAutoNum type="arabicPeriod" startAt="11"/>
            </a:pPr>
            <a:r>
              <a:rPr lang="nb-NO" b="1" dirty="0"/>
              <a:t>Reaksjoner</a:t>
            </a:r>
          </a:p>
          <a:p>
            <a:pPr marL="457200" indent="-457200" algn="l">
              <a:buAutoNum type="arabicPeriod" startAt="11"/>
            </a:pPr>
            <a:endParaRPr lang="nb-NO" b="1" dirty="0"/>
          </a:p>
          <a:p>
            <a:pPr algn="l"/>
            <a:r>
              <a:rPr lang="nb-NO" dirty="0"/>
              <a:t>Dersom konklusjonen er at varselet er begrunnet må dette få en konsekvens.</a:t>
            </a:r>
          </a:p>
          <a:p>
            <a:pPr algn="l"/>
            <a:endParaRPr lang="nb-NO" dirty="0"/>
          </a:p>
          <a:p>
            <a:pPr algn="l"/>
            <a:r>
              <a:rPr lang="nb-NO" dirty="0"/>
              <a:t>I saker som gjelder ansatte danner lovverket en naturlig ramme.</a:t>
            </a:r>
          </a:p>
          <a:p>
            <a:pPr algn="l"/>
            <a:endParaRPr lang="nb-NO" dirty="0"/>
          </a:p>
          <a:p>
            <a:pPr algn="l"/>
            <a:r>
              <a:rPr lang="nb-NO" dirty="0"/>
              <a:t>I saker som gjelder tillitsvalgte og/eller medlemmer som har opptrådt til skade for forbundet, kan det vurderes utelukkelse fra AVYO i Delta.  Det er sentralstyret som kan vedta å utelukke et medlem.</a:t>
            </a:r>
          </a:p>
          <a:p>
            <a:pPr algn="l"/>
            <a:endParaRPr lang="nb-NO" dirty="0"/>
          </a:p>
          <a:p>
            <a:pPr algn="l"/>
            <a:r>
              <a:rPr lang="nb-NO" dirty="0"/>
              <a:t>Ved straffbare forhold skal det politianmeldes.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2C6A7CD-2738-448B-ACB0-A30174A90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"/>
            <a:ext cx="1872207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1740A398-935C-4FCB-8011-6793D07167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46" y="185301"/>
            <a:ext cx="1676400" cy="12528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6242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9B3CD16-CCA9-454E-88A6-4C23952768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4946" y="414687"/>
            <a:ext cx="8783053" cy="702647"/>
          </a:xfrm>
        </p:spPr>
        <p:txBody>
          <a:bodyPr>
            <a:normAutofit/>
          </a:bodyPr>
          <a:lstStyle/>
          <a:p>
            <a:r>
              <a:rPr lang="nb-NO" sz="3200" b="1" dirty="0"/>
              <a:t>AVYO i Deltas varslingsrutine ved uønskede hendelser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BD09BE5-7EDB-46EE-ACD1-79ACE82FDA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77739"/>
            <a:ext cx="9144000" cy="4959417"/>
          </a:xfrm>
        </p:spPr>
        <p:txBody>
          <a:bodyPr/>
          <a:lstStyle/>
          <a:p>
            <a:pPr marL="457200" indent="-457200" algn="l">
              <a:buAutoNum type="arabicPeriod" startAt="12"/>
            </a:pPr>
            <a:r>
              <a:rPr lang="nb-NO" b="1" dirty="0"/>
              <a:t>Ankemulighet</a:t>
            </a:r>
          </a:p>
          <a:p>
            <a:pPr marL="457200" indent="-457200" algn="l">
              <a:buAutoNum type="arabicPeriod" startAt="12"/>
            </a:pPr>
            <a:endParaRPr lang="nb-NO" b="1" dirty="0"/>
          </a:p>
          <a:p>
            <a:pPr marL="457200" indent="-457200" algn="l">
              <a:buAutoNum type="arabicPeriod" startAt="12"/>
            </a:pPr>
            <a:endParaRPr lang="nb-NO" b="1" dirty="0"/>
          </a:p>
          <a:p>
            <a:pPr algn="l"/>
            <a:r>
              <a:rPr lang="nb-NO" dirty="0"/>
              <a:t>Etter vedtektenes § 4 nr. 3 kan sentralstyrets vedtak om utelukkelse/ekskludering klages inn for landsstyret, men den utelukkede/ekskluderte står utenfor forbundet i tiden mellom sentralstyrets vedtak og landsstyrets behandling av saken.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2C6A7CD-2738-448B-ACB0-A30174A90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"/>
            <a:ext cx="1872207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1740A398-935C-4FCB-8011-6793D07167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46" y="139582"/>
            <a:ext cx="1676400" cy="12528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7580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9B3CD16-CCA9-454E-88A6-4C23952768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4946" y="414687"/>
            <a:ext cx="8783053" cy="702647"/>
          </a:xfrm>
        </p:spPr>
        <p:txBody>
          <a:bodyPr>
            <a:normAutofit/>
          </a:bodyPr>
          <a:lstStyle/>
          <a:p>
            <a:r>
              <a:rPr lang="nb-NO" sz="3200" b="1" dirty="0"/>
              <a:t>AVYO i Deltas varslingsrutine ved uønskede hendelser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BD09BE5-7EDB-46EE-ACD1-79ACE82FDA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77739"/>
            <a:ext cx="9144000" cy="4959417"/>
          </a:xfrm>
        </p:spPr>
        <p:txBody>
          <a:bodyPr/>
          <a:lstStyle/>
          <a:p>
            <a:pPr marL="457200" indent="-457200" algn="l">
              <a:buAutoNum type="arabicPeriod" startAt="2"/>
            </a:pPr>
            <a:r>
              <a:rPr lang="nb-NO" b="1" dirty="0"/>
              <a:t>Hvem kan varsle?</a:t>
            </a:r>
          </a:p>
          <a:p>
            <a:pPr marL="457200" indent="-457200" algn="l">
              <a:buAutoNum type="arabicPeriod" startAt="2"/>
            </a:pPr>
            <a:endParaRPr lang="nb-NO" b="1" dirty="0"/>
          </a:p>
          <a:p>
            <a:pPr marL="457200" indent="-457200" algn="l">
              <a:buAutoNum type="arabicPeriod" startAt="2"/>
            </a:pPr>
            <a:endParaRPr lang="nb-NO" b="1" dirty="0"/>
          </a:p>
          <a:p>
            <a:pPr algn="l"/>
            <a:r>
              <a:rPr lang="nb-NO" dirty="0"/>
              <a:t>Medlemmer, tillitsvalgte eller ansatte i AVYO i Delta har rett til å varsle om kritikkverdige forhold i forbundet.</a:t>
            </a:r>
          </a:p>
          <a:p>
            <a:pPr algn="l"/>
            <a:endParaRPr lang="nb-NO" dirty="0"/>
          </a:p>
          <a:p>
            <a:pPr algn="l"/>
            <a:r>
              <a:rPr lang="nb-NO" dirty="0"/>
              <a:t>Som følge av arbeidsmiljølovens § 2-3 (2d) har ansatte plikt til å underrette arbeidsgiver eller verneombud så fort som mulig dersom de blir kjent med at trakassering og diskriminering skjer på arbeidsplassen.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2C6A7CD-2738-448B-ACB0-A30174A90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"/>
            <a:ext cx="1872207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1740A398-935C-4FCB-8011-6793D07167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46" y="185301"/>
            <a:ext cx="1676400" cy="12528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50867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9B3CD16-CCA9-454E-88A6-4C23952768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4946" y="414687"/>
            <a:ext cx="8783053" cy="702647"/>
          </a:xfrm>
        </p:spPr>
        <p:txBody>
          <a:bodyPr>
            <a:normAutofit/>
          </a:bodyPr>
          <a:lstStyle/>
          <a:p>
            <a:r>
              <a:rPr lang="nb-NO" sz="3200" b="1" dirty="0"/>
              <a:t>AVYO i Deltas varslingsrutine ved uønskede hendelser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BD09BE5-7EDB-46EE-ACD1-79ACE82FDA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77739"/>
            <a:ext cx="9144000" cy="4959417"/>
          </a:xfrm>
        </p:spPr>
        <p:txBody>
          <a:bodyPr/>
          <a:lstStyle/>
          <a:p>
            <a:pPr marL="457200" indent="-457200" algn="l">
              <a:buAutoNum type="arabicPeriod" startAt="3"/>
            </a:pPr>
            <a:r>
              <a:rPr lang="nb-NO" b="1" dirty="0"/>
              <a:t>Hvem skal det varsles til?</a:t>
            </a:r>
          </a:p>
          <a:p>
            <a:pPr marL="457200" indent="-457200" algn="l">
              <a:buAutoNum type="arabicPeriod" startAt="3"/>
            </a:pPr>
            <a:endParaRPr lang="nb-NO" b="1" dirty="0"/>
          </a:p>
          <a:p>
            <a:pPr algn="l"/>
            <a:r>
              <a:rPr lang="nb-NO" dirty="0"/>
              <a:t>Dersom forholdet gjelder ansatte eller frikjøpte tillitsvalgte, skal det varsles til AVYO i Deltas leder eller verneombudet.</a:t>
            </a:r>
          </a:p>
          <a:p>
            <a:pPr algn="l"/>
            <a:endParaRPr lang="nb-NO" dirty="0"/>
          </a:p>
          <a:p>
            <a:pPr algn="l"/>
            <a:r>
              <a:rPr lang="nb-NO" dirty="0"/>
              <a:t>Dersom det varsles om AVYO i Deltas leder, skal det varsles til leder i Delta.</a:t>
            </a:r>
          </a:p>
          <a:p>
            <a:pPr algn="l"/>
            <a:endParaRPr lang="nb-NO" dirty="0"/>
          </a:p>
          <a:p>
            <a:pPr algn="l"/>
            <a:r>
              <a:rPr lang="nb-NO" dirty="0"/>
              <a:t>Dersom forholdet gjelder tillitsvalgte eller medlemmer, skal det varsles til AVYO i Deltas avdelingsledere.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2C6A7CD-2738-448B-ACB0-A30174A90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"/>
            <a:ext cx="1872207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1740A398-935C-4FCB-8011-6793D07167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174" y="185301"/>
            <a:ext cx="1676400" cy="12528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3121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9B3CD16-CCA9-454E-88A6-4C23952768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4946" y="414687"/>
            <a:ext cx="8783053" cy="702647"/>
          </a:xfrm>
        </p:spPr>
        <p:txBody>
          <a:bodyPr>
            <a:normAutofit/>
          </a:bodyPr>
          <a:lstStyle/>
          <a:p>
            <a:r>
              <a:rPr lang="nb-NO" sz="3200" b="1" dirty="0"/>
              <a:t>AVYO i Deltas varslingsrutine ved uønskede hendelser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BD09BE5-7EDB-46EE-ACD1-79ACE82FDA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77739"/>
            <a:ext cx="9144000" cy="4959417"/>
          </a:xfrm>
        </p:spPr>
        <p:txBody>
          <a:bodyPr/>
          <a:lstStyle/>
          <a:p>
            <a:pPr marL="457200" indent="-457200" algn="l">
              <a:buAutoNum type="arabicPeriod" startAt="4"/>
            </a:pPr>
            <a:r>
              <a:rPr lang="nb-NO" b="1" dirty="0"/>
              <a:t>Varselets forsvarlighet</a:t>
            </a:r>
          </a:p>
          <a:p>
            <a:pPr marL="457200" indent="-457200" algn="l">
              <a:buAutoNum type="arabicPeriod" startAt="4"/>
            </a:pPr>
            <a:endParaRPr lang="nb-NO" b="1" dirty="0"/>
          </a:p>
          <a:p>
            <a:pPr algn="l"/>
            <a:r>
              <a:rPr lang="nb-NO" dirty="0"/>
              <a:t>Det må ligge ett eller flere konkrete forhold til grunn for varsling.</a:t>
            </a:r>
          </a:p>
          <a:p>
            <a:pPr algn="l"/>
            <a:r>
              <a:rPr lang="nb-NO" dirty="0"/>
              <a:t>Den som mottar varselet må kunne bringe på det rene hva som menes å ha skjedd, med hvem, hvor og når.</a:t>
            </a:r>
          </a:p>
          <a:p>
            <a:pPr algn="l"/>
            <a:r>
              <a:rPr lang="nb-NO" dirty="0"/>
              <a:t>Disse forholdene bør ideelt sett være dokumenterbare og etterprøvbare.</a:t>
            </a:r>
          </a:p>
          <a:p>
            <a:pPr algn="l"/>
            <a:r>
              <a:rPr lang="nb-NO" dirty="0"/>
              <a:t>Dersom dette ikke er mulig, må det kunne sannsynliggjøres at det som varsles har skjedd. 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2C6A7CD-2738-448B-ACB0-A30174A90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"/>
            <a:ext cx="1872207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1740A398-935C-4FCB-8011-6793D07167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63" y="185301"/>
            <a:ext cx="1676400" cy="12528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6278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9B3CD16-CCA9-454E-88A6-4C23952768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4946" y="414687"/>
            <a:ext cx="8783053" cy="702647"/>
          </a:xfrm>
        </p:spPr>
        <p:txBody>
          <a:bodyPr>
            <a:normAutofit/>
          </a:bodyPr>
          <a:lstStyle/>
          <a:p>
            <a:r>
              <a:rPr lang="nb-NO" sz="3200" b="1" dirty="0"/>
              <a:t>AVYO i Deltas varslingsrutine ved uønskede hendelser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BD09BE5-7EDB-46EE-ACD1-79ACE82FDA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77739"/>
            <a:ext cx="9144000" cy="4959417"/>
          </a:xfrm>
        </p:spPr>
        <p:txBody>
          <a:bodyPr/>
          <a:lstStyle/>
          <a:p>
            <a:pPr marL="457200" indent="-457200" algn="l">
              <a:buAutoNum type="arabicPeriod" startAt="5"/>
            </a:pPr>
            <a:r>
              <a:rPr lang="nb-NO" b="1" dirty="0"/>
              <a:t>Formelle krav til varselet</a:t>
            </a:r>
          </a:p>
          <a:p>
            <a:pPr marL="457200" indent="-457200" algn="l">
              <a:buAutoNum type="arabicPeriod" startAt="5"/>
            </a:pPr>
            <a:endParaRPr lang="nb-NO" b="1" dirty="0"/>
          </a:p>
          <a:p>
            <a:pPr algn="l"/>
            <a:endParaRPr lang="nb-NO" b="1" dirty="0"/>
          </a:p>
          <a:p>
            <a:pPr algn="l"/>
            <a:r>
              <a:rPr lang="nb-NO" dirty="0"/>
              <a:t>Det trenger ikke være et krav at varselet gis skriftlig.</a:t>
            </a:r>
          </a:p>
          <a:p>
            <a:pPr algn="l"/>
            <a:endParaRPr lang="nb-NO" dirty="0"/>
          </a:p>
          <a:p>
            <a:pPr algn="l"/>
            <a:r>
              <a:rPr lang="nb-NO" dirty="0"/>
              <a:t>Imidlertid bør det så fort som mulig </a:t>
            </a:r>
            <a:r>
              <a:rPr lang="nb-NO" dirty="0" err="1"/>
              <a:t>skriftliggjøres</a:t>
            </a:r>
            <a:r>
              <a:rPr lang="nb-NO" dirty="0"/>
              <a:t> av den som mottar varselet.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2C6A7CD-2738-448B-ACB0-A30174A90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"/>
            <a:ext cx="1872207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1740A398-935C-4FCB-8011-6793D07167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46" y="185301"/>
            <a:ext cx="1676400" cy="12528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7634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9B3CD16-CCA9-454E-88A6-4C23952768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4946" y="414687"/>
            <a:ext cx="8783053" cy="702647"/>
          </a:xfrm>
        </p:spPr>
        <p:txBody>
          <a:bodyPr>
            <a:normAutofit/>
          </a:bodyPr>
          <a:lstStyle/>
          <a:p>
            <a:r>
              <a:rPr lang="nb-NO" sz="3200" b="1" dirty="0"/>
              <a:t>AVYO i Deltas varslingsrutine ved uønskede hendelser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BD09BE5-7EDB-46EE-ACD1-79ACE82FDA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77739"/>
            <a:ext cx="9144000" cy="4959417"/>
          </a:xfrm>
        </p:spPr>
        <p:txBody>
          <a:bodyPr/>
          <a:lstStyle/>
          <a:p>
            <a:pPr marL="457200" indent="-457200" algn="l">
              <a:buAutoNum type="arabicPeriod" startAt="6"/>
            </a:pPr>
            <a:r>
              <a:rPr lang="nb-NO" b="1" dirty="0"/>
              <a:t>Varslerens identitet</a:t>
            </a:r>
          </a:p>
          <a:p>
            <a:pPr marL="457200" indent="-457200" algn="l">
              <a:buAutoNum type="arabicPeriod" startAt="6"/>
            </a:pPr>
            <a:endParaRPr lang="nb-NO" b="1" dirty="0"/>
          </a:p>
          <a:p>
            <a:pPr algn="l"/>
            <a:endParaRPr lang="nb-NO" b="1" dirty="0"/>
          </a:p>
          <a:p>
            <a:pPr algn="l"/>
            <a:r>
              <a:rPr lang="nb-NO" dirty="0"/>
              <a:t>Anonyme varsler bør så langt som mulig unngås, særlig i saker som handler om trakassering.</a:t>
            </a:r>
          </a:p>
          <a:p>
            <a:pPr algn="l"/>
            <a:endParaRPr lang="nb-NO" dirty="0"/>
          </a:p>
          <a:p>
            <a:pPr algn="l"/>
            <a:r>
              <a:rPr lang="nb-NO" dirty="0"/>
              <a:t>Anonymitet gjør det vanskelig å gjennomføre den videre saksbehandlingen på en forsvarlig måte.  Dette gjelder både den anklagedes mulighet til kontradiksjon og muligheten til å få brakt de aktuelle kjensgjerningene på det rene.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2C6A7CD-2738-448B-ACB0-A30174A90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"/>
            <a:ext cx="1872207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1740A398-935C-4FCB-8011-6793D07167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46" y="94681"/>
            <a:ext cx="1676400" cy="12528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4517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9B3CD16-CCA9-454E-88A6-4C23952768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4946" y="414687"/>
            <a:ext cx="8783053" cy="702647"/>
          </a:xfrm>
        </p:spPr>
        <p:txBody>
          <a:bodyPr>
            <a:normAutofit/>
          </a:bodyPr>
          <a:lstStyle/>
          <a:p>
            <a:r>
              <a:rPr lang="nb-NO" sz="3200" b="1" dirty="0"/>
              <a:t>AVYO i Deltas varslingsrutine ved uønskede hendelser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BD09BE5-7EDB-46EE-ACD1-79ACE82FDA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77739"/>
            <a:ext cx="9144000" cy="4959417"/>
          </a:xfrm>
        </p:spPr>
        <p:txBody>
          <a:bodyPr/>
          <a:lstStyle/>
          <a:p>
            <a:pPr marL="457200" indent="-457200" algn="l">
              <a:buAutoNum type="arabicPeriod" startAt="7"/>
            </a:pPr>
            <a:r>
              <a:rPr lang="nb-NO" b="1" dirty="0"/>
              <a:t>Habilitet</a:t>
            </a:r>
          </a:p>
          <a:p>
            <a:pPr marL="457200" indent="-457200" algn="l">
              <a:buAutoNum type="arabicPeriod" startAt="7"/>
            </a:pPr>
            <a:endParaRPr lang="nb-NO" b="1" dirty="0"/>
          </a:p>
          <a:p>
            <a:pPr algn="l"/>
            <a:r>
              <a:rPr lang="nb-NO" dirty="0"/>
              <a:t>Det er viktig at det gjøres habilitetsvurderinger der det er aktuelt.</a:t>
            </a:r>
          </a:p>
          <a:p>
            <a:pPr algn="l"/>
            <a:r>
              <a:rPr lang="nb-NO" dirty="0"/>
              <a:t>Imidlertid kvalifiserer ikke det at man kjenner hverandre til inhabilitet i seg selv.</a:t>
            </a:r>
          </a:p>
          <a:p>
            <a:pPr algn="l"/>
            <a:r>
              <a:rPr lang="nb-NO" dirty="0"/>
              <a:t>Det er et spørsmål om når en relasjon er av en slik art at den kan påvirke evnen til å behandle en sak nøytralt og saklig.</a:t>
            </a:r>
          </a:p>
          <a:p>
            <a:pPr algn="l"/>
            <a:endParaRPr lang="nb-NO" dirty="0"/>
          </a:p>
          <a:p>
            <a:pPr algn="l"/>
            <a:r>
              <a:rPr lang="nb-NO" dirty="0"/>
              <a:t>Alle saksbehandlere må sette seg inn i forvaltningslovens bestemmelser på dette området, og må også være i stand til å saklig vurdere klager vedrørende habilitet.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2C6A7CD-2738-448B-ACB0-A30174A90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"/>
            <a:ext cx="1872207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1740A398-935C-4FCB-8011-6793D07167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964" y="185301"/>
            <a:ext cx="1676400" cy="12528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9477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9B3CD16-CCA9-454E-88A6-4C23952768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4946" y="414687"/>
            <a:ext cx="8783053" cy="702647"/>
          </a:xfrm>
        </p:spPr>
        <p:txBody>
          <a:bodyPr>
            <a:normAutofit/>
          </a:bodyPr>
          <a:lstStyle/>
          <a:p>
            <a:r>
              <a:rPr lang="nb-NO" sz="3200" b="1" dirty="0"/>
              <a:t>AVYO i Deltas varslingsrutine ved uønskede hendelser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BD09BE5-7EDB-46EE-ACD1-79ACE82FDA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77739"/>
            <a:ext cx="9144000" cy="4959417"/>
          </a:xfrm>
        </p:spPr>
        <p:txBody>
          <a:bodyPr/>
          <a:lstStyle/>
          <a:p>
            <a:pPr marL="457200" indent="-457200" algn="l">
              <a:buAutoNum type="arabicPeriod" startAt="8"/>
            </a:pPr>
            <a:r>
              <a:rPr lang="nb-NO" b="1" dirty="0"/>
              <a:t>Saksgang</a:t>
            </a:r>
          </a:p>
          <a:p>
            <a:pPr marL="457200" indent="-457200" algn="l">
              <a:buAutoNum type="arabicPeriod" startAt="8"/>
            </a:pPr>
            <a:endParaRPr lang="nb-NO" b="1" dirty="0"/>
          </a:p>
          <a:p>
            <a:pPr algn="l"/>
            <a:r>
              <a:rPr lang="nb-NO" dirty="0"/>
              <a:t>I saksbehandlingen av varselet må både den som varsler og den det har blitt varslet mot holdes løpende orientert om forløpet.  </a:t>
            </a:r>
          </a:p>
          <a:p>
            <a:pPr algn="l"/>
            <a:endParaRPr lang="nb-NO" dirty="0"/>
          </a:p>
          <a:p>
            <a:pPr algn="l"/>
            <a:r>
              <a:rPr lang="nb-NO" dirty="0"/>
              <a:t>Prosessen må være så rask som overhodet mulig av hensyn til de involverte og forbundet generelt.</a:t>
            </a:r>
          </a:p>
          <a:p>
            <a:pPr algn="l"/>
            <a:endParaRPr lang="nb-NO" dirty="0"/>
          </a:p>
          <a:p>
            <a:pPr algn="l"/>
            <a:r>
              <a:rPr lang="nb-NO" dirty="0"/>
              <a:t>Hva som gjøres i saken bør også fortløpende sammenfattes skriftlig.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2C6A7CD-2738-448B-ACB0-A30174A90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"/>
            <a:ext cx="1872207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1740A398-935C-4FCB-8011-6793D07167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46" y="94681"/>
            <a:ext cx="1676400" cy="12528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4298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9B3CD16-CCA9-454E-88A6-4C23952768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4946" y="414687"/>
            <a:ext cx="8783053" cy="702647"/>
          </a:xfrm>
        </p:spPr>
        <p:txBody>
          <a:bodyPr>
            <a:normAutofit/>
          </a:bodyPr>
          <a:lstStyle/>
          <a:p>
            <a:r>
              <a:rPr lang="nb-NO" sz="3200" b="1" dirty="0"/>
              <a:t>AVYO i Deltas varslingsrutine ved uønskede hendelser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BD09BE5-7EDB-46EE-ACD1-79ACE82FDA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77739"/>
            <a:ext cx="9144000" cy="4959417"/>
          </a:xfrm>
        </p:spPr>
        <p:txBody>
          <a:bodyPr/>
          <a:lstStyle/>
          <a:p>
            <a:pPr marL="457200" indent="-457200" algn="l">
              <a:buAutoNum type="arabicPeriod" startAt="9"/>
            </a:pPr>
            <a:r>
              <a:rPr lang="nb-NO" b="1" dirty="0"/>
              <a:t>Undersøkelser</a:t>
            </a:r>
          </a:p>
          <a:p>
            <a:pPr marL="457200" indent="-457200" algn="l">
              <a:buAutoNum type="arabicPeriod" startAt="9"/>
            </a:pPr>
            <a:endParaRPr lang="nb-NO" b="1" dirty="0"/>
          </a:p>
          <a:p>
            <a:pPr algn="l"/>
            <a:r>
              <a:rPr lang="nb-NO" dirty="0"/>
              <a:t>Den som mottar varselet har plikt til å undersøke saken så raskt som mulig.</a:t>
            </a:r>
          </a:p>
          <a:p>
            <a:pPr algn="l"/>
            <a:endParaRPr lang="nb-NO" dirty="0"/>
          </a:p>
          <a:p>
            <a:pPr algn="l"/>
            <a:r>
              <a:rPr lang="nb-NO" dirty="0"/>
              <a:t>Undersøkelser innebærer å så langt som mulig bringe fakta på det rene, innhente den andre partens syn på saken, innhente dokumentasjon og eventuelt informasjon fra andre vitner.</a:t>
            </a:r>
          </a:p>
          <a:p>
            <a:pPr algn="l"/>
            <a:endParaRPr lang="nb-NO" dirty="0"/>
          </a:p>
          <a:p>
            <a:pPr algn="l"/>
            <a:r>
              <a:rPr lang="nb-NO" dirty="0"/>
              <a:t>Retten til kontradiksjon må ivaretas.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2C6A7CD-2738-448B-ACB0-A30174A90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"/>
            <a:ext cx="1872207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1740A398-935C-4FCB-8011-6793D07167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46" y="94681"/>
            <a:ext cx="1676400" cy="12528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0272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</TotalTime>
  <Words>789</Words>
  <Application>Microsoft Office PowerPoint</Application>
  <PresentationFormat>Widescreen</PresentationFormat>
  <Paragraphs>92</Paragraphs>
  <Slides>12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Office-tema</vt:lpstr>
      <vt:lpstr>AVYO i Deltas varslingsrutine ved uønskede hendelser</vt:lpstr>
      <vt:lpstr>AVYO i Deltas varslingsrutine ved uønskede hendelser</vt:lpstr>
      <vt:lpstr>AVYO i Deltas varslingsrutine ved uønskede hendelser</vt:lpstr>
      <vt:lpstr>AVYO i Deltas varslingsrutine ved uønskede hendelser</vt:lpstr>
      <vt:lpstr>AVYO i Deltas varslingsrutine ved uønskede hendelser</vt:lpstr>
      <vt:lpstr>AVYO i Deltas varslingsrutine ved uønskede hendelser</vt:lpstr>
      <vt:lpstr>AVYO i Deltas varslingsrutine ved uønskede hendelser</vt:lpstr>
      <vt:lpstr>AVYO i Deltas varslingsrutine ved uønskede hendelser</vt:lpstr>
      <vt:lpstr>AVYO i Deltas varslingsrutine ved uønskede hendelser</vt:lpstr>
      <vt:lpstr>AVYO i Deltas varslingsrutine ved uønskede hendelser</vt:lpstr>
      <vt:lpstr>AVYO i Deltas varslingsrutine ved uønskede hendelser</vt:lpstr>
      <vt:lpstr>AVYO i Deltas varslingsrutine ved uønskede hendelser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AVYOs etiske retningslinjer mot trakassering</dc:title>
  <dc:creator>Per Jørgen Halvorsen</dc:creator>
  <cp:lastModifiedBy>Rune Horgmo</cp:lastModifiedBy>
  <cp:revision>19</cp:revision>
  <dcterms:created xsi:type="dcterms:W3CDTF">2019-01-16T11:31:36Z</dcterms:created>
  <dcterms:modified xsi:type="dcterms:W3CDTF">2023-02-08T14:07:01Z</dcterms:modified>
</cp:coreProperties>
</file>