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Horgmo" userId="21603166-9891-4d1d-8486-f9305bde271b" providerId="ADAL" clId="{4EE9CAC1-19FD-45CA-8932-DF3033A4B543}"/>
    <pc:docChg chg="modSld">
      <pc:chgData name="Rune Horgmo" userId="21603166-9891-4d1d-8486-f9305bde271b" providerId="ADAL" clId="{4EE9CAC1-19FD-45CA-8932-DF3033A4B543}" dt="2023-02-08T14:06:59.987" v="102"/>
      <pc:docMkLst>
        <pc:docMk/>
      </pc:docMkLst>
      <pc:sldChg chg="modSp mod">
        <pc:chgData name="Rune Horgmo" userId="21603166-9891-4d1d-8486-f9305bde271b" providerId="ADAL" clId="{4EE9CAC1-19FD-45CA-8932-DF3033A4B543}" dt="2023-02-08T14:05:01.904" v="91" actId="20577"/>
        <pc:sldMkLst>
          <pc:docMk/>
          <pc:sldMk cId="2477565842" sldId="256"/>
        </pc:sldMkLst>
        <pc:spChg chg="mod">
          <ac:chgData name="Rune Horgmo" userId="21603166-9891-4d1d-8486-f9305bde271b" providerId="ADAL" clId="{4EE9CAC1-19FD-45CA-8932-DF3033A4B543}" dt="2023-02-08T14:05:01.904" v="91" actId="20577"/>
          <ac:spMkLst>
            <pc:docMk/>
            <pc:sldMk cId="2477565842" sldId="256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5:18.315" v="92"/>
        <pc:sldMkLst>
          <pc:docMk/>
          <pc:sldMk cId="1150867191" sldId="257"/>
        </pc:sldMkLst>
        <pc:spChg chg="mod">
          <ac:chgData name="Rune Horgmo" userId="21603166-9891-4d1d-8486-f9305bde271b" providerId="ADAL" clId="{4EE9CAC1-19FD-45CA-8932-DF3033A4B543}" dt="2023-02-08T14:05:18.315" v="92"/>
          <ac:spMkLst>
            <pc:docMk/>
            <pc:sldMk cId="1150867191" sldId="257"/>
            <ac:spMk id="2" creationId="{C9B3CD16-CCA9-454E-88A6-4C23952768B0}"/>
          </ac:spMkLst>
        </pc:spChg>
        <pc:spChg chg="mod">
          <ac:chgData name="Rune Horgmo" userId="21603166-9891-4d1d-8486-f9305bde271b" providerId="ADAL" clId="{4EE9CAC1-19FD-45CA-8932-DF3033A4B543}" dt="2023-02-08T13:52:48.851" v="45" actId="20577"/>
          <ac:spMkLst>
            <pc:docMk/>
            <pc:sldMk cId="1150867191" sldId="257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4EE9CAC1-19FD-45CA-8932-DF3033A4B543}" dt="2023-02-08T14:06:26.272" v="100"/>
        <pc:sldMkLst>
          <pc:docMk/>
          <pc:sldMk cId="3157580894" sldId="258"/>
        </pc:sldMkLst>
        <pc:spChg chg="mod">
          <ac:chgData name="Rune Horgmo" userId="21603166-9891-4d1d-8486-f9305bde271b" providerId="ADAL" clId="{4EE9CAC1-19FD-45CA-8932-DF3033A4B543}" dt="2023-02-08T14:06:26.272" v="100"/>
          <ac:spMkLst>
            <pc:docMk/>
            <pc:sldMk cId="3157580894" sldId="258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6:20.497" v="99"/>
        <pc:sldMkLst>
          <pc:docMk/>
          <pc:sldMk cId="2056242306" sldId="259"/>
        </pc:sldMkLst>
        <pc:spChg chg="mod">
          <ac:chgData name="Rune Horgmo" userId="21603166-9891-4d1d-8486-f9305bde271b" providerId="ADAL" clId="{4EE9CAC1-19FD-45CA-8932-DF3033A4B543}" dt="2023-02-08T14:06:20.497" v="99"/>
          <ac:spMkLst>
            <pc:docMk/>
            <pc:sldMk cId="2056242306" sldId="259"/>
            <ac:spMk id="2" creationId="{C9B3CD16-CCA9-454E-88A6-4C23952768B0}"/>
          </ac:spMkLst>
        </pc:spChg>
        <pc:spChg chg="mod">
          <ac:chgData name="Rune Horgmo" userId="21603166-9891-4d1d-8486-f9305bde271b" providerId="ADAL" clId="{4EE9CAC1-19FD-45CA-8932-DF3033A4B543}" dt="2023-02-08T13:55:52.304" v="86" actId="20577"/>
          <ac:spMkLst>
            <pc:docMk/>
            <pc:sldMk cId="2056242306" sldId="259"/>
            <ac:spMk id="3" creationId="{FBD09BE5-7EDB-46EE-ACD1-79ACE82FDA8A}"/>
          </ac:spMkLst>
        </pc:spChg>
      </pc:sldChg>
      <pc:sldChg chg="modSp mod">
        <pc:chgData name="Rune Horgmo" userId="21603166-9891-4d1d-8486-f9305bde271b" providerId="ADAL" clId="{4EE9CAC1-19FD-45CA-8932-DF3033A4B543}" dt="2023-02-08T14:06:15.996" v="98"/>
        <pc:sldMkLst>
          <pc:docMk/>
          <pc:sldMk cId="2078410071" sldId="260"/>
        </pc:sldMkLst>
        <pc:spChg chg="mod">
          <ac:chgData name="Rune Horgmo" userId="21603166-9891-4d1d-8486-f9305bde271b" providerId="ADAL" clId="{4EE9CAC1-19FD-45CA-8932-DF3033A4B543}" dt="2023-02-08T14:06:15.996" v="98"/>
          <ac:spMkLst>
            <pc:docMk/>
            <pc:sldMk cId="2078410071" sldId="260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6:08.766" v="97"/>
        <pc:sldMkLst>
          <pc:docMk/>
          <pc:sldMk cId="3460272912" sldId="261"/>
        </pc:sldMkLst>
        <pc:spChg chg="mod">
          <ac:chgData name="Rune Horgmo" userId="21603166-9891-4d1d-8486-f9305bde271b" providerId="ADAL" clId="{4EE9CAC1-19FD-45CA-8932-DF3033A4B543}" dt="2023-02-08T14:06:08.766" v="97"/>
          <ac:spMkLst>
            <pc:docMk/>
            <pc:sldMk cId="3460272912" sldId="261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6:03.491" v="96"/>
        <pc:sldMkLst>
          <pc:docMk/>
          <pc:sldMk cId="3834298321" sldId="262"/>
        </pc:sldMkLst>
        <pc:spChg chg="mod">
          <ac:chgData name="Rune Horgmo" userId="21603166-9891-4d1d-8486-f9305bde271b" providerId="ADAL" clId="{4EE9CAC1-19FD-45CA-8932-DF3033A4B543}" dt="2023-02-08T14:06:03.491" v="96"/>
          <ac:spMkLst>
            <pc:docMk/>
            <pc:sldMk cId="3834298321" sldId="262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6:43.234" v="101"/>
        <pc:sldMkLst>
          <pc:docMk/>
          <pc:sldMk cId="1429477071" sldId="263"/>
        </pc:sldMkLst>
        <pc:spChg chg="mod">
          <ac:chgData name="Rune Horgmo" userId="21603166-9891-4d1d-8486-f9305bde271b" providerId="ADAL" clId="{4EE9CAC1-19FD-45CA-8932-DF3033A4B543}" dt="2023-02-08T14:06:43.234" v="101"/>
          <ac:spMkLst>
            <pc:docMk/>
            <pc:sldMk cId="1429477071" sldId="263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6:59.987" v="102"/>
        <pc:sldMkLst>
          <pc:docMk/>
          <pc:sldMk cId="2334517169" sldId="264"/>
        </pc:sldMkLst>
        <pc:spChg chg="mod">
          <ac:chgData name="Rune Horgmo" userId="21603166-9891-4d1d-8486-f9305bde271b" providerId="ADAL" clId="{4EE9CAC1-19FD-45CA-8932-DF3033A4B543}" dt="2023-02-08T14:06:59.987" v="102"/>
          <ac:spMkLst>
            <pc:docMk/>
            <pc:sldMk cId="2334517169" sldId="264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5:54.620" v="95"/>
        <pc:sldMkLst>
          <pc:docMk/>
          <pc:sldMk cId="417634743" sldId="265"/>
        </pc:sldMkLst>
        <pc:spChg chg="mod">
          <ac:chgData name="Rune Horgmo" userId="21603166-9891-4d1d-8486-f9305bde271b" providerId="ADAL" clId="{4EE9CAC1-19FD-45CA-8932-DF3033A4B543}" dt="2023-02-08T14:05:54.620" v="95"/>
          <ac:spMkLst>
            <pc:docMk/>
            <pc:sldMk cId="417634743" sldId="265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5:38.487" v="94"/>
        <pc:sldMkLst>
          <pc:docMk/>
          <pc:sldMk cId="626278394" sldId="266"/>
        </pc:sldMkLst>
        <pc:spChg chg="mod">
          <ac:chgData name="Rune Horgmo" userId="21603166-9891-4d1d-8486-f9305bde271b" providerId="ADAL" clId="{4EE9CAC1-19FD-45CA-8932-DF3033A4B543}" dt="2023-02-08T14:05:38.487" v="94"/>
          <ac:spMkLst>
            <pc:docMk/>
            <pc:sldMk cId="626278394" sldId="266"/>
            <ac:spMk id="2" creationId="{C9B3CD16-CCA9-454E-88A6-4C23952768B0}"/>
          </ac:spMkLst>
        </pc:spChg>
      </pc:sldChg>
      <pc:sldChg chg="modSp mod">
        <pc:chgData name="Rune Horgmo" userId="21603166-9891-4d1d-8486-f9305bde271b" providerId="ADAL" clId="{4EE9CAC1-19FD-45CA-8932-DF3033A4B543}" dt="2023-02-08T14:05:27.597" v="93"/>
        <pc:sldMkLst>
          <pc:docMk/>
          <pc:sldMk cId="223121022" sldId="267"/>
        </pc:sldMkLst>
        <pc:spChg chg="mod">
          <ac:chgData name="Rune Horgmo" userId="21603166-9891-4d1d-8486-f9305bde271b" providerId="ADAL" clId="{4EE9CAC1-19FD-45CA-8932-DF3033A4B543}" dt="2023-02-08T14:05:27.597" v="93"/>
          <ac:spMkLst>
            <pc:docMk/>
            <pc:sldMk cId="223121022" sldId="267"/>
            <ac:spMk id="2" creationId="{C9B3CD16-CCA9-454E-88A6-4C23952768B0}"/>
          </ac:spMkLst>
        </pc:spChg>
        <pc:spChg chg="mod">
          <ac:chgData name="Rune Horgmo" userId="21603166-9891-4d1d-8486-f9305bde271b" providerId="ADAL" clId="{4EE9CAC1-19FD-45CA-8932-DF3033A4B543}" dt="2023-02-08T13:57:41.167" v="88" actId="20577"/>
          <ac:spMkLst>
            <pc:docMk/>
            <pc:sldMk cId="223121022" sldId="267"/>
            <ac:spMk id="3" creationId="{FBD09BE5-7EDB-46EE-ACD1-79ACE82FDA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F6139F-5220-4383-8835-25BE2B645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8165B6A-1042-4474-BB4E-BA1DEC2B1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8E0DBB-28C7-46AF-A66B-7ECD726C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559A32-6811-437B-A993-50C642D4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7B2762-8BD4-45BC-91B2-6AA7709E5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561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D987A2-CC6B-45B9-AD37-53EAD454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0D9E628-777A-4796-8CE0-57E624139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9CEFDA-6EB5-4399-97F3-DBB73A35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63AA4F-0BB2-44F2-8067-FD1263E8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440540-34E5-489E-94D4-2B91CCB8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83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DC62548-A19D-4C6C-B287-FF4A15C3C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397506C-C2B8-4493-A353-48E7E1BAF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99DA83-DDA1-47D9-9E88-B02E35A5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528354-0151-4365-9055-146AB849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374231-391B-4545-BEBB-3C4F6655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9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515232-4EE6-43D1-9628-41804B4B3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C158D0-683D-48C2-A7AD-518D5BA7E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0B22E0-0E5A-406F-B0CE-B6E23663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B7E710-E3DE-4507-85ED-68EC9208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6683EE-B05C-446A-83B8-791CD30A8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02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A50363-F8E7-4745-ADEF-2BB4FAD5E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ADDC05-2B32-4021-9326-F309FD546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19FD78-5547-48A9-94DE-ED5C8FFB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5CD09B-7C4B-4BFA-AECE-A617AD60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255264-83C3-4C1A-A2D7-0E1295C9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1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57608C-96D1-408D-8A71-7A796EDE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B9D7E0-FECB-4048-B548-FB8F88400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E06627A-D574-4A68-8C63-7D3C4F840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B0FB3D2-1A41-4089-8BD1-1B1B0301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CA9FD3-9CC0-4029-A7F8-A60870B8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9A8E07-95F0-4BC8-A933-C2E59C2E5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14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885976-2AD3-4069-A6FF-2AB4601E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E7BBC3-FF44-44E0-98D8-97AFF48F4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141BDEA-D022-414D-8587-AEC7D9CB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7506057-9231-48DC-9A7F-A458ABEA0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DDC28E-EA62-4576-83E0-A8A620653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93CDAC3-CB6F-4CB5-837A-CF01E1EB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58DD28-A189-4CDD-B9F5-CB916B98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CD54D43-EAF7-4832-B457-874D5285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20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0ADD9-0335-475E-9EAD-C6BED85CD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BDD06133-CF01-48B1-B009-3CC1C834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8638555-9C20-42AE-976C-46C4A367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233CD9B-3558-4165-AD2C-2EFA1D95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29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2DBEA40-8A17-4541-9743-7CBAA75B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9163DF5-7577-4FE2-B2AB-0C29A28D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F39F071-F13A-4058-9F23-210035E2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67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B4C688-8B2E-4AED-83AB-01DBEB9FD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D21BA3-7A0C-4E02-AD8E-0CEB9CD62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98BADE1-DBF8-4DAF-A7DE-F22367708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B79559A-38F9-44FF-A6C2-DAADE6BB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2E70F7-68EA-4B65-9712-92EF23D61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CFF87E6-AD13-4B59-91CA-475E2B78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62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277CFF-7D91-49DC-B244-D9BFED194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65CC22E-1EF2-4F80-9020-61A38C3CE1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7D7F342-4876-41BD-8E0C-5B9443E8D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273EED-7DE3-432B-9E1A-ED4DAD60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6AC3C4-8DAD-4F50-9E34-2C939B67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453C038-1BCB-4A35-9AA3-1593AECF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0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960E7DD-5B8F-4306-BDD7-02DBD35C5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1602758-C8B6-4EDB-94A3-07AA465D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FBF750-7921-4208-93D2-1B9D0501C1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8B2-B99A-4131-A6D7-A8A962159AC8}" type="datetimeFigureOut">
              <a:rPr lang="nb-NO" smtClean="0"/>
              <a:t>08.02.2023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3D2E51-A970-45EA-8B92-A40D3E05F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51C496-E9D0-4DE1-846C-04077CDC4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9F29-ECB5-472D-8EC7-E00E6CE03A4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637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nb-NO" b="1" dirty="0"/>
              <a:t>Hva er varsling?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Varsling er å si fra om kritikkverdige forhold i virksomheten.</a:t>
            </a:r>
          </a:p>
          <a:p>
            <a:pPr algn="l"/>
            <a:r>
              <a:rPr lang="nb-NO" dirty="0"/>
              <a:t>Grenseoppgangen mellom varsel, en klage og det å "bare" si fra kan være vanskelig, særlig i forhold som gjelder trakassering.</a:t>
            </a:r>
          </a:p>
          <a:p>
            <a:pPr algn="l"/>
            <a:r>
              <a:rPr lang="nb-NO" dirty="0"/>
              <a:t>Generelt vil varsling være aktuelt hvis vanlige kanaler ikke fører fram eller er hensiktsmessige.</a:t>
            </a:r>
          </a:p>
          <a:p>
            <a:pPr algn="l"/>
            <a:r>
              <a:rPr lang="nb-NO" dirty="0"/>
              <a:t>Eksempler på kritikkverdige forhold kan være mobbing, trakassering, diskriminering, underslag, økonomisk utroskap, rusmisbruk eller andre handlinger som bryter med forbundets retningslinjer.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565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10"/>
            </a:pPr>
            <a:r>
              <a:rPr lang="nb-NO" b="1" dirty="0"/>
              <a:t>Konkludering av sak</a:t>
            </a:r>
          </a:p>
          <a:p>
            <a:pPr marL="457200" indent="-457200" algn="l">
              <a:buAutoNum type="arabicPeriod" startAt="10"/>
            </a:pPr>
            <a:endParaRPr lang="nb-NO" b="1" dirty="0"/>
          </a:p>
          <a:p>
            <a:pPr algn="l"/>
            <a:r>
              <a:rPr lang="nb-NO" dirty="0"/>
              <a:t>Det er helt sentralt at undersøkelser i varslingssaker får en konklusjon.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Med det menes at man avgjør hva man mener er de faktiske saksforholdene og hvilke eventuelle konsekvenser saken skal få.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Det er hensiktsmessig at den som behandler saken konkluderer i samråd med minst en annen, for eksempel nærmeste leder.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Videre må alle involverte informeres om konklusjonen.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41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 startAt="11"/>
            </a:pPr>
            <a:r>
              <a:rPr lang="nb-NO" b="1" dirty="0"/>
              <a:t>Reaksjoner</a:t>
            </a:r>
          </a:p>
          <a:p>
            <a:pPr marL="457200" indent="-457200" algn="l">
              <a:buAutoNum type="arabicPeriod" startAt="11"/>
            </a:pPr>
            <a:endParaRPr lang="nb-NO" b="1" dirty="0"/>
          </a:p>
          <a:p>
            <a:pPr algn="l"/>
            <a:r>
              <a:rPr lang="nb-NO" dirty="0"/>
              <a:t>Dersom konklusjonen er at varselet er begrunnet må dette få en konsekvens.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I saker som gjelder ansatte danner lovverket en naturlig ramme.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I saker som gjelder tillitsvalgte og/eller medlemmer som har opptrådt til skade for forbundet, kan det vurderes utelukkelse fra AVYO i Delta.  Det er sentralstyret som kan vedta å utelukke et medlem.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Ved straffbare forhold skal det politianmeldes.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24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12"/>
            </a:pPr>
            <a:r>
              <a:rPr lang="nb-NO" b="1" dirty="0"/>
              <a:t>Ankemulighet</a:t>
            </a:r>
          </a:p>
          <a:p>
            <a:pPr marL="457200" indent="-457200" algn="l">
              <a:buAutoNum type="arabicPeriod" startAt="12"/>
            </a:pPr>
            <a:endParaRPr lang="nb-NO" b="1" dirty="0"/>
          </a:p>
          <a:p>
            <a:pPr marL="457200" indent="-457200" algn="l">
              <a:buAutoNum type="arabicPeriod" startAt="12"/>
            </a:pPr>
            <a:endParaRPr lang="nb-NO" b="1" dirty="0"/>
          </a:p>
          <a:p>
            <a:pPr algn="l"/>
            <a:r>
              <a:rPr lang="nb-NO" dirty="0"/>
              <a:t>Etter vedtektenes § 4 nr. 3 kan sentralstyrets vedtak om utelukkelse/ekskludering klages inn for landsstyret, men den utelukkede/ekskluderte står utenfor forbundet i tiden mellom sentralstyrets vedtak og landsstyrets behandling av saken.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39582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5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2"/>
            </a:pPr>
            <a:r>
              <a:rPr lang="nb-NO" b="1" dirty="0"/>
              <a:t>Hvem kan varsle?</a:t>
            </a:r>
          </a:p>
          <a:p>
            <a:pPr marL="457200" indent="-457200" algn="l">
              <a:buAutoNum type="arabicPeriod" startAt="2"/>
            </a:pPr>
            <a:endParaRPr lang="nb-NO" b="1" dirty="0"/>
          </a:p>
          <a:p>
            <a:pPr marL="457200" indent="-457200" algn="l">
              <a:buAutoNum type="arabicPeriod" startAt="2"/>
            </a:pPr>
            <a:endParaRPr lang="nb-NO" b="1" dirty="0"/>
          </a:p>
          <a:p>
            <a:pPr algn="l"/>
            <a:r>
              <a:rPr lang="nb-NO" dirty="0"/>
              <a:t>Medlemmer, tillitsvalgte eller ansatte i AVYO i Delta har rett til å varsle om kritikkverdige forhold i forbundet.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Som følge av arbeidsmiljølovens § 2-3 (2d) har ansatte plikt til å underrette arbeidsgiver eller verneombud så fort som mulig dersom de blir kjent med at trakassering og diskriminering skjer på arbeidsplassen.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86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3"/>
            </a:pPr>
            <a:r>
              <a:rPr lang="nb-NO" b="1" dirty="0"/>
              <a:t>Hvem skal det varsles til?</a:t>
            </a:r>
          </a:p>
          <a:p>
            <a:pPr marL="457200" indent="-457200" algn="l">
              <a:buAutoNum type="arabicPeriod" startAt="3"/>
            </a:pPr>
            <a:endParaRPr lang="nb-NO" b="1" dirty="0"/>
          </a:p>
          <a:p>
            <a:pPr algn="l"/>
            <a:r>
              <a:rPr lang="nb-NO" dirty="0"/>
              <a:t>Dersom forholdet gjelder ansatte eller frikjøpte tillitsvalgte, skal det varsles til AVYO i Deltas leder eller verneombudet.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Dersom det varsles om AVYO i Deltas leder, skal det varsles til leder i Delta.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Dersom forholdet gjelder tillitsvalgte eller medlemmer, skal det varsles til AVYO i Deltas avdelingsledere.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4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2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4"/>
            </a:pPr>
            <a:r>
              <a:rPr lang="nb-NO" b="1" dirty="0"/>
              <a:t>Varselets forsvarlighet</a:t>
            </a:r>
          </a:p>
          <a:p>
            <a:pPr marL="457200" indent="-457200" algn="l">
              <a:buAutoNum type="arabicPeriod" startAt="4"/>
            </a:pPr>
            <a:endParaRPr lang="nb-NO" b="1" dirty="0"/>
          </a:p>
          <a:p>
            <a:pPr algn="l"/>
            <a:r>
              <a:rPr lang="nb-NO" dirty="0"/>
              <a:t>Det må ligge ett eller flere konkrete forhold til grunn for varsling.</a:t>
            </a:r>
          </a:p>
          <a:p>
            <a:pPr algn="l"/>
            <a:r>
              <a:rPr lang="nb-NO" dirty="0"/>
              <a:t>Den som mottar varselet må kunne bringe på det rene hva som menes å ha skjedd, med hvem, hvor og når.</a:t>
            </a:r>
          </a:p>
          <a:p>
            <a:pPr algn="l"/>
            <a:r>
              <a:rPr lang="nb-NO" dirty="0"/>
              <a:t>Disse forholdene bør ideelt sett være dokumenterbare og etterprøvbare.</a:t>
            </a:r>
          </a:p>
          <a:p>
            <a:pPr algn="l"/>
            <a:r>
              <a:rPr lang="nb-NO" dirty="0"/>
              <a:t>Dersom dette ikke er mulig, må det kunne sannsynliggjøres at det som varsles har skjedd. 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3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27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5"/>
            </a:pPr>
            <a:r>
              <a:rPr lang="nb-NO" b="1" dirty="0"/>
              <a:t>Formelle krav til varselet</a:t>
            </a:r>
          </a:p>
          <a:p>
            <a:pPr marL="457200" indent="-457200" algn="l">
              <a:buAutoNum type="arabicPeriod" startAt="5"/>
            </a:pPr>
            <a:endParaRPr lang="nb-NO" b="1" dirty="0"/>
          </a:p>
          <a:p>
            <a:pPr algn="l"/>
            <a:endParaRPr lang="nb-NO" b="1" dirty="0"/>
          </a:p>
          <a:p>
            <a:pPr algn="l"/>
            <a:r>
              <a:rPr lang="nb-NO" dirty="0"/>
              <a:t>Det trenger ikke være et krav at varselet gis skriftlig.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Imidlertid bør det så fort som mulig </a:t>
            </a:r>
            <a:r>
              <a:rPr lang="nb-NO" dirty="0" err="1"/>
              <a:t>skriftliggjøres</a:t>
            </a:r>
            <a:r>
              <a:rPr lang="nb-NO" dirty="0"/>
              <a:t> av den som mottar varselet.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3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6"/>
            </a:pPr>
            <a:r>
              <a:rPr lang="nb-NO" b="1" dirty="0"/>
              <a:t>Varslerens identitet</a:t>
            </a:r>
          </a:p>
          <a:p>
            <a:pPr marL="457200" indent="-457200" algn="l">
              <a:buAutoNum type="arabicPeriod" startAt="6"/>
            </a:pPr>
            <a:endParaRPr lang="nb-NO" b="1" dirty="0"/>
          </a:p>
          <a:p>
            <a:pPr algn="l"/>
            <a:endParaRPr lang="nb-NO" b="1" dirty="0"/>
          </a:p>
          <a:p>
            <a:pPr algn="l"/>
            <a:r>
              <a:rPr lang="nb-NO" dirty="0"/>
              <a:t>Anonyme varsler bør så langt som mulig unngås, særlig i saker som handler om trakassering.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Anonymitet gjør det vanskelig å gjennomføre den videre saksbehandlingen på en forsvarlig måte.  Dette gjelder både den anklagedes mulighet til kontradiksjon og muligheten til å få brakt de aktuelle kjensgjerningene på det rene.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451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7"/>
            </a:pPr>
            <a:r>
              <a:rPr lang="nb-NO" b="1" dirty="0"/>
              <a:t>Habilitet</a:t>
            </a:r>
          </a:p>
          <a:p>
            <a:pPr marL="457200" indent="-457200" algn="l">
              <a:buAutoNum type="arabicPeriod" startAt="7"/>
            </a:pPr>
            <a:endParaRPr lang="nb-NO" b="1" dirty="0"/>
          </a:p>
          <a:p>
            <a:pPr algn="l"/>
            <a:r>
              <a:rPr lang="nb-NO" dirty="0"/>
              <a:t>Det er viktig at det gjøres habilitetsvurderinger der det er aktuelt.</a:t>
            </a:r>
          </a:p>
          <a:p>
            <a:pPr algn="l"/>
            <a:r>
              <a:rPr lang="nb-NO" dirty="0"/>
              <a:t>Imidlertid kvalifiserer ikke det at man kjenner hverandre til inhabilitet i seg selv.</a:t>
            </a:r>
          </a:p>
          <a:p>
            <a:pPr algn="l"/>
            <a:r>
              <a:rPr lang="nb-NO" dirty="0"/>
              <a:t>Det er et spørsmål om når en relasjon er av en slik art at den kan påvirke evnen til å behandle en sak nøytralt og saklig.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Alle saksbehandlere må sette seg inn i forvaltningslovens bestemmelser på dette området, og må også være i stand til å saklig vurdere klager vedrørende habilitet.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4" y="18530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947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8"/>
            </a:pPr>
            <a:r>
              <a:rPr lang="nb-NO" b="1" dirty="0"/>
              <a:t>Saksgang</a:t>
            </a:r>
          </a:p>
          <a:p>
            <a:pPr marL="457200" indent="-457200" algn="l">
              <a:buAutoNum type="arabicPeriod" startAt="8"/>
            </a:pPr>
            <a:endParaRPr lang="nb-NO" b="1" dirty="0"/>
          </a:p>
          <a:p>
            <a:pPr algn="l"/>
            <a:r>
              <a:rPr lang="nb-NO" dirty="0"/>
              <a:t>I saksbehandlingen av varselet må både den som varsler og den det har blitt varslet mot holdes løpende orientert om forløpet.  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Prosessen må være så rask som overhodet mulig av hensyn til de involverte og forbundet generelt.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Hva som gjøres i saken bør også fortløpende sammenfattes skriftlig.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29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B3CD16-CCA9-454E-88A6-4C2395276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946" y="414687"/>
            <a:ext cx="8783053" cy="702647"/>
          </a:xfrm>
        </p:spPr>
        <p:txBody>
          <a:bodyPr>
            <a:normAutofit/>
          </a:bodyPr>
          <a:lstStyle/>
          <a:p>
            <a:r>
              <a:rPr lang="nb-NO" sz="3200" b="1" dirty="0"/>
              <a:t>AVYO i Deltas varslingsrutine ved uønskede hendelser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D09BE5-7EDB-46EE-ACD1-79ACE82FDA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7739"/>
            <a:ext cx="9144000" cy="4959417"/>
          </a:xfrm>
        </p:spPr>
        <p:txBody>
          <a:bodyPr/>
          <a:lstStyle/>
          <a:p>
            <a:pPr marL="457200" indent="-457200" algn="l">
              <a:buAutoNum type="arabicPeriod" startAt="9"/>
            </a:pPr>
            <a:r>
              <a:rPr lang="nb-NO" b="1" dirty="0"/>
              <a:t>Undersøkelser</a:t>
            </a:r>
          </a:p>
          <a:p>
            <a:pPr marL="457200" indent="-457200" algn="l">
              <a:buAutoNum type="arabicPeriod" startAt="9"/>
            </a:pPr>
            <a:endParaRPr lang="nb-NO" b="1" dirty="0"/>
          </a:p>
          <a:p>
            <a:pPr algn="l"/>
            <a:r>
              <a:rPr lang="nb-NO" dirty="0"/>
              <a:t>Den som mottar varselet har plikt til å undersøke saken så raskt som mulig.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Undersøkelser innebærer å så langt som mulig bringe fakta på det rene, innhente den andre partens syn på saken, innhente dokumentasjon og eventuelt informasjon fra andre vitner.</a:t>
            </a:r>
          </a:p>
          <a:p>
            <a:pPr algn="l"/>
            <a:endParaRPr lang="nb-NO" dirty="0"/>
          </a:p>
          <a:p>
            <a:pPr algn="l"/>
            <a:r>
              <a:rPr lang="nb-NO" dirty="0"/>
              <a:t>Retten til kontradiksjon må ivaretas.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C6A7CD-2738-448B-ACB0-A30174A9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8722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1740A398-935C-4FCB-8011-6793D07167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6" y="94681"/>
            <a:ext cx="1676400" cy="1252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27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789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  <vt:lpstr>AVYO i Deltas varslingsrutine ved uønskede hendelser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AVYOs etiske retningslinjer mot trakassering</dc:title>
  <dc:creator>Per Jørgen Halvorsen</dc:creator>
  <cp:lastModifiedBy>Rune Horgmo</cp:lastModifiedBy>
  <cp:revision>19</cp:revision>
  <dcterms:created xsi:type="dcterms:W3CDTF">2019-01-16T11:31:36Z</dcterms:created>
  <dcterms:modified xsi:type="dcterms:W3CDTF">2023-02-08T14:07:01Z</dcterms:modified>
</cp:coreProperties>
</file>