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0" r:id="rId3"/>
    <p:sldMasterId id="2147483682" r:id="rId4"/>
    <p:sldMasterId id="2147483693" r:id="rId5"/>
  </p:sldMasterIdLst>
  <p:notesMasterIdLst>
    <p:notesMasterId r:id="rId21"/>
  </p:notesMasterIdLst>
  <p:sldIdLst>
    <p:sldId id="256" r:id="rId6"/>
    <p:sldId id="258" r:id="rId7"/>
    <p:sldId id="493" r:id="rId8"/>
    <p:sldId id="481" r:id="rId9"/>
    <p:sldId id="482" r:id="rId10"/>
    <p:sldId id="483" r:id="rId11"/>
    <p:sldId id="480" r:id="rId12"/>
    <p:sldId id="486" r:id="rId13"/>
    <p:sldId id="487" r:id="rId14"/>
    <p:sldId id="491" r:id="rId15"/>
    <p:sldId id="492" r:id="rId16"/>
    <p:sldId id="488" r:id="rId17"/>
    <p:sldId id="490" r:id="rId18"/>
    <p:sldId id="489" r:id="rId19"/>
    <p:sldId id="478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CEBD-C5C1-4E59-B815-0D411C4550BA}" type="datetimeFigureOut">
              <a:rPr lang="nb-NO" smtClean="0"/>
              <a:t>06.12.2016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ABD86-9F21-4BE0-9E25-32FD315396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02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63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20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2" y="1262270"/>
            <a:ext cx="7218948" cy="2180212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962" y="3526195"/>
            <a:ext cx="6858000" cy="10259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698792"/>
            <a:ext cx="2057400" cy="230189"/>
          </a:xfrm>
          <a:prstGeom prst="rect">
            <a:avLst/>
          </a:prstGeom>
        </p:spPr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70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2" y="1262270"/>
            <a:ext cx="7218948" cy="2180212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962" y="3526195"/>
            <a:ext cx="6858000" cy="10259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698792"/>
            <a:ext cx="2057400" cy="230189"/>
          </a:xfrm>
          <a:prstGeom prst="rect">
            <a:avLst/>
          </a:prstGeom>
        </p:spPr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05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3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7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7" y="1024914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0517"/>
            <a:ext cx="7886700" cy="387316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15950" y="355600"/>
            <a:ext cx="7899400" cy="549275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07874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48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8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3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7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20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>
              <a:solidFill>
                <a:srgbClr val="00528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6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7" y="1024914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0517"/>
            <a:ext cx="7886700" cy="387316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15950" y="355600"/>
            <a:ext cx="7899400" cy="549275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2101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66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89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21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47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71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D83E-6CCB-4D60-ACA3-7F543F6AF8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02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73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98792"/>
            <a:ext cx="2057400" cy="23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D83E-6CCB-4D60-ACA3-7F543F6AF8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5928981"/>
            <a:ext cx="9144000" cy="929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2" y="6189044"/>
            <a:ext cx="2825767" cy="48364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4" y="5928981"/>
            <a:ext cx="3522846" cy="14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5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>
              <a:lumMod val="1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5644" y="-9349"/>
            <a:ext cx="9149644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9" y="321810"/>
            <a:ext cx="3242120" cy="55490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76" y="3871116"/>
            <a:ext cx="9643457" cy="4032000"/>
          </a:xfrm>
          <a:prstGeom prst="rect">
            <a:avLst/>
          </a:prstGeom>
        </p:spPr>
      </p:pic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1017009" y="1674160"/>
            <a:ext cx="71163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0" name="Plassholder for tekst 19"/>
          <p:cNvSpPr>
            <a:spLocks noGrp="1"/>
          </p:cNvSpPr>
          <p:nvPr>
            <p:ph type="body" idx="1"/>
          </p:nvPr>
        </p:nvSpPr>
        <p:spPr>
          <a:xfrm>
            <a:off x="1017009" y="3134660"/>
            <a:ext cx="7116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227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5644" y="-9349"/>
            <a:ext cx="9149644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9" y="321810"/>
            <a:ext cx="3242120" cy="554902"/>
          </a:xfrm>
          <a:prstGeom prst="rect">
            <a:avLst/>
          </a:prstGeom>
        </p:spPr>
      </p:pic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1017009" y="1674160"/>
            <a:ext cx="71163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20" name="Plassholder for tekst 19"/>
          <p:cNvSpPr>
            <a:spLocks noGrp="1"/>
          </p:cNvSpPr>
          <p:nvPr>
            <p:ph type="body" idx="1"/>
          </p:nvPr>
        </p:nvSpPr>
        <p:spPr>
          <a:xfrm>
            <a:off x="1017009" y="3134660"/>
            <a:ext cx="7116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26" y="3881678"/>
            <a:ext cx="9592934" cy="40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6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-5644" y="-9349"/>
            <a:ext cx="9144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9" y="321810"/>
            <a:ext cx="3242120" cy="55490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959556" y="1253066"/>
            <a:ext cx="7213600" cy="216658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nb-NO" sz="4400" dirty="0" smtClean="0">
                <a:solidFill>
                  <a:schemeClr val="bg1"/>
                </a:solidFill>
              </a:rPr>
              <a:t>Takk for meg!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959556" y="3511727"/>
            <a:ext cx="7213600" cy="117033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dirty="0" smtClean="0">
                <a:solidFill>
                  <a:schemeClr val="bg1"/>
                </a:solidFill>
              </a:rPr>
              <a:t>www.delta.no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0" y="3880800"/>
            <a:ext cx="9592934" cy="40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>
              <a:lumMod val="1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73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98792"/>
            <a:ext cx="2057400" cy="23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D83E-6CCB-4D60-ACA3-7F543F6AF884}" type="slidenum">
              <a:rPr lang="nb-NO" smtClean="0">
                <a:solidFill>
                  <a:srgbClr val="005288">
                    <a:tint val="75000"/>
                  </a:srgbClr>
                </a:solidFill>
              </a:rPr>
              <a:pPr/>
              <a:t>‹#›</a:t>
            </a:fld>
            <a:endParaRPr lang="nb-NO" dirty="0">
              <a:solidFill>
                <a:srgbClr val="005288">
                  <a:tint val="75000"/>
                </a:srgbClr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5928981"/>
            <a:ext cx="9144000" cy="9290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2" y="6189044"/>
            <a:ext cx="2825767" cy="48364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4" y="5928981"/>
            <a:ext cx="3522846" cy="14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2">
              <a:lumMod val="1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 txBox="1">
            <a:spLocks/>
          </p:cNvSpPr>
          <p:nvPr/>
        </p:nvSpPr>
        <p:spPr>
          <a:xfrm>
            <a:off x="1769733" y="1643566"/>
            <a:ext cx="6658419" cy="102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500" dirty="0" smtClean="0">
                <a:solidFill>
                  <a:prstClr val="white"/>
                </a:solidFill>
              </a:rPr>
              <a:t>Velkommen til å bli kjent med</a:t>
            </a:r>
            <a:endParaRPr lang="nb-NO" sz="3500" dirty="0">
              <a:solidFill>
                <a:prstClr val="white"/>
              </a:solidFill>
            </a:endParaRPr>
          </a:p>
        </p:txBody>
      </p:sp>
      <p:pic>
        <p:nvPicPr>
          <p:cNvPr id="5" name="Bilde 4" descr="L:\YO-logoer\AMPY\Office-versjoner\Ambulanseforbundet_logo_negativ_RGB_m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03" y="2341589"/>
            <a:ext cx="4066902" cy="2021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4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2"/>
          <a:srcRect l="32243" r="3279"/>
          <a:stretch/>
        </p:blipFill>
        <p:spPr>
          <a:xfrm>
            <a:off x="5348244" y="1735582"/>
            <a:ext cx="2050445" cy="178879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4" descr="1208871034294_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16" y="3017475"/>
            <a:ext cx="3284698" cy="18887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94585" y="1294474"/>
            <a:ext cx="7916862" cy="1079500"/>
          </a:xfrm>
        </p:spPr>
        <p:txBody>
          <a:bodyPr>
            <a:noAutofit/>
          </a:bodyPr>
          <a:lstStyle/>
          <a:p>
            <a:pPr algn="l" eaLnBrk="1" hangingPunct="1"/>
            <a:r>
              <a:rPr lang="nb-NO" sz="4400" b="0" dirty="0" smtClean="0">
                <a:latin typeface="Arial Black" pitchFamily="34" charset="0"/>
              </a:rPr>
              <a:t>Partipolitisk uavhengighet</a:t>
            </a:r>
          </a:p>
        </p:txBody>
      </p:sp>
      <p:pic>
        <p:nvPicPr>
          <p:cNvPr id="4" name="Picture 7" descr="1235378851037_6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79" y="4602912"/>
            <a:ext cx="2474607" cy="1238395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24" y="2566901"/>
            <a:ext cx="3287636" cy="184929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6"/>
          <a:srcRect r="52999"/>
          <a:stretch/>
        </p:blipFill>
        <p:spPr>
          <a:xfrm>
            <a:off x="3153144" y="4180113"/>
            <a:ext cx="1362225" cy="163028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6"/>
          <a:srcRect l="50283"/>
          <a:stretch/>
        </p:blipFill>
        <p:spPr>
          <a:xfrm rot="300000">
            <a:off x="7378860" y="2059196"/>
            <a:ext cx="1218928" cy="137909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14" descr="ANd9GcSSdGvdDJ7suucylTnjBqXbiYpVFc8IBAkrYlLiOuY1ch1YmhfoH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747615" y="4383955"/>
            <a:ext cx="2380891" cy="1333299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0000">
            <a:off x="3304693" y="3108194"/>
            <a:ext cx="1939465" cy="109808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1" r="17049"/>
          <a:stretch/>
        </p:blipFill>
        <p:spPr>
          <a:xfrm rot="-240000">
            <a:off x="4433523" y="4283576"/>
            <a:ext cx="1159837" cy="125905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10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25105" y="2743301"/>
            <a:ext cx="384142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</a:pPr>
            <a:r>
              <a:rPr lang="nb-NO" sz="44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Først ute!</a:t>
            </a:r>
          </a:p>
          <a:p>
            <a:pPr>
              <a:spcBef>
                <a:spcPct val="0"/>
              </a:spcBef>
            </a:pP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Et fantastisk </a:t>
            </a:r>
            <a:r>
              <a:rPr lang="nb-NO" sz="28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tilbud for medlemmer og tillitsvalgte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4428330"/>
            <a:ext cx="3587931" cy="10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r="6692"/>
          <a:stretch/>
        </p:blipFill>
        <p:spPr>
          <a:xfrm>
            <a:off x="574765" y="2157348"/>
            <a:ext cx="3727267" cy="331888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3" name="TekstSylinder 2"/>
          <p:cNvSpPr txBox="1"/>
          <p:nvPr/>
        </p:nvSpPr>
        <p:spPr>
          <a:xfrm>
            <a:off x="426720" y="614833"/>
            <a:ext cx="5280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latin typeface="Arial Black" panose="020B0A04020102020204" pitchFamily="34" charset="0"/>
              </a:rPr>
              <a:t>Medlemstelefonen - </a:t>
            </a:r>
          </a:p>
          <a:p>
            <a:r>
              <a:rPr lang="nb-NO" sz="3600" dirty="0" smtClean="0">
                <a:latin typeface="Arial Black" panose="020B0A04020102020204" pitchFamily="34" charset="0"/>
              </a:rPr>
              <a:t>Delta Direkte</a:t>
            </a:r>
            <a:endParaRPr lang="nb-NO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43244" y="2686286"/>
            <a:ext cx="8417875" cy="1843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dirty="0" smtClean="0">
                <a:latin typeface="Arial Black" panose="020B0A04020102020204" pitchFamily="34" charset="0"/>
              </a:rPr>
              <a:t>Hva koster et medlemskap? </a:t>
            </a:r>
            <a:r>
              <a:rPr lang="nb-NO" altLang="nb-NO" sz="4100" b="0" i="1" dirty="0" smtClean="0"/>
              <a:t/>
            </a:r>
            <a:br>
              <a:rPr lang="nb-NO" altLang="nb-NO" sz="4100" b="0" i="1" dirty="0" smtClean="0"/>
            </a:br>
            <a:r>
              <a:rPr lang="nb-NO" altLang="nb-NO" sz="800" b="0" i="1" dirty="0" smtClean="0"/>
              <a:t/>
            </a:r>
            <a:br>
              <a:rPr lang="nb-NO" altLang="nb-NO" sz="800" b="0" i="1" dirty="0" smtClean="0"/>
            </a:br>
            <a:r>
              <a:rPr lang="nb-NO" altLang="nb-NO" sz="800" b="0" i="1" dirty="0" smtClean="0"/>
              <a:t/>
            </a:r>
            <a:br>
              <a:rPr lang="nb-NO" altLang="nb-NO" sz="800" b="0" i="1" dirty="0" smtClean="0"/>
            </a:br>
            <a:r>
              <a:rPr lang="nb-NO" altLang="nb-NO" sz="800" i="1" dirty="0"/>
              <a:t/>
            </a:r>
            <a:br>
              <a:rPr lang="nb-NO" altLang="nb-NO" sz="800" i="1" dirty="0"/>
            </a:br>
            <a:r>
              <a:rPr lang="nb-NO" altLang="nb-NO" sz="30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</a:t>
            </a:r>
            <a:r>
              <a:rPr lang="nb-NO" altLang="nb-NO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 to første månedene er medlemskapet gratis.</a:t>
            </a:r>
            <a:r>
              <a:rPr lang="nb-NO" altLang="nb-NO" sz="800" i="1" dirty="0" smtClean="0"/>
              <a:t/>
            </a:r>
            <a:br>
              <a:rPr lang="nb-NO" altLang="nb-NO" sz="800" i="1" dirty="0" smtClean="0"/>
            </a:br>
            <a:r>
              <a:rPr lang="nb-NO" altLang="nb-NO" sz="800" i="1" dirty="0"/>
              <a:t/>
            </a:r>
            <a:br>
              <a:rPr lang="nb-NO" altLang="nb-NO" sz="800" i="1" dirty="0"/>
            </a:br>
            <a:r>
              <a:rPr lang="nb-NO" altLang="nb-NO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- 1,45 % av brutto lønn (kr.14,50 per kr. 1000,- du tjener)</a:t>
            </a:r>
            <a:br>
              <a:rPr lang="nb-NO" altLang="nb-NO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altLang="nb-NO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maksimal kontingent er kr. 508,- per mnd.</a:t>
            </a:r>
            <a:br>
              <a:rPr lang="nb-NO" altLang="nb-NO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altLang="nb-NO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F</a:t>
            </a:r>
            <a:r>
              <a:rPr lang="nb-NO" altLang="nb-NO" sz="3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or elever, lærlinger og studenter er   </a:t>
            </a:r>
            <a:br>
              <a:rPr lang="nb-NO" altLang="nb-NO" sz="3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altLang="nb-NO" sz="3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medlemskapet </a:t>
            </a:r>
            <a:r>
              <a:rPr lang="nb-NO" altLang="nb-NO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gratis!</a:t>
            </a:r>
            <a:r>
              <a:rPr lang="nb-NO" altLang="nb-NO" sz="3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altLang="nb-NO" sz="3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altLang="nb-NO" sz="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altLang="nb-NO" sz="3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altLang="nb-NO" sz="3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 Ingen </a:t>
            </a:r>
            <a:r>
              <a:rPr lang="nb-NO" altLang="nb-NO" sz="3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bindingstid!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74440"/>
            <a:ext cx="5625737" cy="5625737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22606" y="1768344"/>
            <a:ext cx="7620205" cy="1843088"/>
          </a:xfrm>
        </p:spPr>
        <p:txBody>
          <a:bodyPr>
            <a:noAutofit/>
          </a:bodyPr>
          <a:lstStyle/>
          <a:p>
            <a:pPr eaLnBrk="1" hangingPunct="1"/>
            <a:r>
              <a:rPr lang="nb-NO" altLang="nb-NO" sz="2800" b="0" dirty="0" smtClean="0"/>
              <a:t>Ambulanseforbundet har kun et fokus: </a:t>
            </a:r>
            <a:r>
              <a:rPr lang="nb-NO" altLang="nb-NO" sz="2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altLang="nb-NO" sz="2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altLang="nb-NO" sz="1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altLang="nb-NO" sz="10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altLang="nb-NO" sz="27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Sørge for </a:t>
            </a:r>
            <a:r>
              <a:rPr lang="nb-NO" alt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best mulig arbeidsforhold for personell innen ambulanseyrket!</a:t>
            </a:r>
            <a:r>
              <a:rPr lang="nb-NO" altLang="nb-NO" sz="2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altLang="nb-NO" sz="2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alt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altLang="nb-NO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nb-NO" altLang="nb-NO" sz="28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 b="24292"/>
          <a:stretch/>
        </p:blipFill>
        <p:spPr bwMode="auto">
          <a:xfrm>
            <a:off x="827110" y="3009618"/>
            <a:ext cx="4607039" cy="2118923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110" y="4706972"/>
            <a:ext cx="8316890" cy="106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C6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C6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C6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C69"/>
                </a:solidFill>
                <a:latin typeface="Arial" charset="0"/>
              </a:defRPr>
            </a:lvl9pPr>
          </a:lstStyle>
          <a:p>
            <a:r>
              <a:rPr lang="nb-NO" altLang="nb-NO" sz="2600" b="0" kern="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V</a:t>
            </a:r>
            <a:r>
              <a:rPr lang="nb-NO" altLang="nb-NO" sz="2600" kern="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elkommen – det er her du hører hjemme!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15299" y="1281744"/>
            <a:ext cx="622160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3600" b="0" i="0" dirty="0" smtClean="0">
                <a:solidFill>
                  <a:schemeClr val="bg1"/>
                </a:solidFill>
                <a:latin typeface="+mn-lt"/>
              </a:rPr>
              <a:t>	Takk for oppmerksomheten!</a:t>
            </a:r>
            <a:endParaRPr lang="nb-NO" sz="36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0"/>
          <a:stretch/>
        </p:blipFill>
        <p:spPr>
          <a:xfrm>
            <a:off x="3150275" y="4547852"/>
            <a:ext cx="1891988" cy="2288377"/>
          </a:xfrm>
          <a:prstGeom prst="rect">
            <a:avLst/>
          </a:prstGeom>
        </p:spPr>
      </p:pic>
      <p:pic>
        <p:nvPicPr>
          <p:cNvPr id="6" name="Bilde 5" descr="L:\YO-logoer\AMPY\Office-versjoner\Ambulanseforbundet_logo_negativ_RGB_m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2132583"/>
            <a:ext cx="4517541" cy="224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8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0"/>
          <a:stretch/>
        </p:blipFill>
        <p:spPr>
          <a:xfrm>
            <a:off x="3150275" y="4547852"/>
            <a:ext cx="1891988" cy="2288377"/>
          </a:xfrm>
          <a:prstGeom prst="rect">
            <a:avLst/>
          </a:prstGeom>
        </p:spPr>
      </p:pic>
      <p:pic>
        <p:nvPicPr>
          <p:cNvPr id="7" name="Bilde 6" descr="L:\YO-logoer\AMPY\Office-versjoner\Ambulanseforbundet_logo_negativ_RGB_m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03" y="2341589"/>
            <a:ext cx="4066902" cy="20214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769733" y="1643566"/>
            <a:ext cx="6658419" cy="1025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500" dirty="0" smtClean="0">
                <a:solidFill>
                  <a:prstClr val="white"/>
                </a:solidFill>
              </a:rPr>
              <a:t>Velkommen til å bli kjent med</a:t>
            </a:r>
            <a:endParaRPr lang="nb-NO" sz="3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2855" y="789309"/>
            <a:ext cx="7886700" cy="1001486"/>
          </a:xfrm>
        </p:spPr>
        <p:txBody>
          <a:bodyPr/>
          <a:lstStyle/>
          <a:p>
            <a:r>
              <a:rPr lang="nb-NO" dirty="0"/>
              <a:t>H</a:t>
            </a:r>
            <a:r>
              <a:rPr lang="nb-NO" dirty="0" smtClean="0"/>
              <a:t>vem tar vare på DEG?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2855" y="1921422"/>
            <a:ext cx="8071215" cy="3873167"/>
          </a:xfrm>
        </p:spPr>
        <p:txBody>
          <a:bodyPr>
            <a:noAutofit/>
          </a:bodyPr>
          <a:lstStyle/>
          <a:p>
            <a:r>
              <a:rPr lang="nb-NO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Som ambulansearbeider </a:t>
            </a:r>
            <a:r>
              <a:rPr lang="nb-NO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er din jobb å ta vare på andre. Du jobber i </a:t>
            </a:r>
            <a:r>
              <a:rPr lang="nb-NO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nær kontakt med mennesker. </a:t>
            </a:r>
            <a:r>
              <a:rPr lang="nb-NO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Du </a:t>
            </a:r>
            <a:r>
              <a:rPr lang="nb-NO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er bindeleddet mellom pasienten, sykehuset og annen helsetjeneste. </a:t>
            </a:r>
          </a:p>
          <a:p>
            <a:r>
              <a:rPr lang="nb-NO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Ambulansearbeidere </a:t>
            </a:r>
            <a:r>
              <a:rPr lang="nb-NO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skal rykke </a:t>
            </a:r>
            <a:r>
              <a:rPr lang="nb-NO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ut </a:t>
            </a:r>
            <a:r>
              <a:rPr lang="nb-NO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under </a:t>
            </a:r>
            <a:r>
              <a:rPr lang="nb-NO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alle vær- og </a:t>
            </a:r>
            <a:r>
              <a:rPr lang="nb-NO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føreforhold, og må hele tiden ivareta andres sikkerhet.</a:t>
            </a:r>
          </a:p>
          <a:p>
            <a:pPr marL="0" indent="0">
              <a:buNone/>
            </a:pPr>
            <a:r>
              <a:rPr lang="nb-NO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r>
              <a:rPr lang="nb-NO" sz="25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Men hvem tar vare på deg?</a:t>
            </a:r>
            <a:endParaRPr lang="nb-NO" sz="25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5063" y="3937548"/>
            <a:ext cx="7731622" cy="1535794"/>
          </a:xfrm>
        </p:spPr>
        <p:txBody>
          <a:bodyPr>
            <a:normAutofit fontScale="90000"/>
          </a:bodyPr>
          <a:lstStyle/>
          <a:p>
            <a:pPr algn="l"/>
            <a:r>
              <a:rPr lang="nb-NO" sz="3800" b="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«3500 ambulansearbeidere</a:t>
            </a:r>
            <a:r>
              <a:rPr lang="nb-NO" sz="3600" b="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sz="3600" b="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sz="3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sz="3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sz="3800" b="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kan ikke ta feil. Ambulanseforbundet er </a:t>
            </a:r>
            <a:r>
              <a:rPr lang="nb-NO" sz="3600" b="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sz="3600" b="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sz="3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nb-NO" sz="30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nb-NO" sz="3800" b="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stedet å være medlem…»</a:t>
            </a:r>
            <a:endParaRPr lang="nb-NO" sz="380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9" b="12529"/>
          <a:stretch/>
        </p:blipFill>
        <p:spPr bwMode="auto">
          <a:xfrm>
            <a:off x="681166" y="1105190"/>
            <a:ext cx="3769708" cy="2614192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1638" y="1789955"/>
            <a:ext cx="6393264" cy="1036638"/>
          </a:xfrm>
        </p:spPr>
        <p:txBody>
          <a:bodyPr>
            <a:noAutofit/>
          </a:bodyPr>
          <a:lstStyle/>
          <a:p>
            <a:r>
              <a:rPr lang="nb-NO" sz="3500" dirty="0" smtClean="0"/>
              <a:t>Hva er Ambulanseforbundet?</a:t>
            </a:r>
            <a:endParaRPr lang="nb-NO" sz="3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1638" y="2990546"/>
            <a:ext cx="5491156" cy="1908543"/>
          </a:xfrm>
        </p:spPr>
        <p:txBody>
          <a:bodyPr>
            <a:noAutofit/>
          </a:bodyPr>
          <a:lstStyle/>
          <a:p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 </a:t>
            </a:r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yrkesorganisasjon i </a:t>
            </a:r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Delta</a:t>
            </a:r>
            <a:endParaRPr lang="nb-NO" sz="27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Jobber </a:t>
            </a:r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 å fremme ambulansefaget</a:t>
            </a:r>
          </a:p>
          <a:p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Jobber </a:t>
            </a:r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for å påvirke politikere </a:t>
            </a:r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og andre beslutningstakere</a:t>
            </a:r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Delta er en arbeidstakerorganisasjon</a:t>
            </a:r>
            <a:endParaRPr lang="nb-NO" sz="27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r="4409"/>
          <a:stretch/>
        </p:blipFill>
        <p:spPr bwMode="auto">
          <a:xfrm>
            <a:off x="6505302" y="1882971"/>
            <a:ext cx="2299063" cy="3693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10" r="1" b="2916"/>
          <a:stretch/>
        </p:blipFill>
        <p:spPr bwMode="auto">
          <a:xfrm>
            <a:off x="6532893" y="1532455"/>
            <a:ext cx="2125470" cy="402361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9186" y="1532455"/>
            <a:ext cx="6950780" cy="1036638"/>
          </a:xfrm>
        </p:spPr>
        <p:txBody>
          <a:bodyPr>
            <a:normAutofit fontScale="90000"/>
          </a:bodyPr>
          <a:lstStyle/>
          <a:p>
            <a:r>
              <a:rPr lang="nb-NO" sz="4000" dirty="0" smtClean="0">
                <a:latin typeface="Arial Black" panose="020B0A04020102020204" pitchFamily="34" charset="0"/>
              </a:rPr>
              <a:t>Ambulanseforbundet jobber for:</a:t>
            </a:r>
            <a:endParaRPr lang="nb-NO" sz="4000" dirty="0">
              <a:latin typeface="Arial Black" panose="020B0A040201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9186" y="2770014"/>
            <a:ext cx="5304693" cy="1908543"/>
          </a:xfrm>
        </p:spPr>
        <p:txBody>
          <a:bodyPr>
            <a:noAutofit/>
          </a:bodyPr>
          <a:lstStyle/>
          <a:p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</a:t>
            </a:r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elles </a:t>
            </a:r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prosedyreverk</a:t>
            </a:r>
          </a:p>
          <a:p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Felles </a:t>
            </a:r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pasientdokumentasjons system</a:t>
            </a:r>
          </a:p>
          <a:p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Enhetlig </a:t>
            </a:r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utdanning</a:t>
            </a:r>
          </a:p>
          <a:p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Gode </a:t>
            </a:r>
            <a:r>
              <a:rPr lang="nb-NO" sz="27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yrkesfaglige retningslinjer </a:t>
            </a:r>
          </a:p>
          <a:p>
            <a:pPr marL="0" indent="0">
              <a:buNone/>
            </a:pPr>
            <a:r>
              <a:rPr lang="nb-NO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 …</a:t>
            </a:r>
            <a:r>
              <a:rPr lang="nb-NO" sz="27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og </a:t>
            </a:r>
            <a:r>
              <a:rPr lang="nb-NO" sz="27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mye mer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2235" y="4072161"/>
            <a:ext cx="3690258" cy="1036638"/>
          </a:xfrm>
        </p:spPr>
        <p:txBody>
          <a:bodyPr>
            <a:normAutofit fontScale="90000"/>
          </a:bodyPr>
          <a:lstStyle/>
          <a:p>
            <a:pPr algn="ctr"/>
            <a:r>
              <a:rPr lang="nb-NO" sz="8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Vi klarte det!</a:t>
            </a:r>
            <a:endParaRPr lang="nb-NO" sz="8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5804" y="5139905"/>
            <a:ext cx="8280997" cy="796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1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BACHELORSTUDIUM FOR AMBULANSEPERSONELL</a:t>
            </a:r>
            <a:endParaRPr lang="nb-NO" sz="21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29" y="1985561"/>
            <a:ext cx="4287070" cy="285853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65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21574" y="2129464"/>
            <a:ext cx="5463539" cy="381849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sz="2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Delta har sitt Hovedkontor i Lakkegata i Oslo, i landet for øvrig finner man 10                                            regionskontor, fordelt på 7 regioner.</a:t>
            </a:r>
          </a:p>
          <a:p>
            <a:pPr eaLnBrk="1" hangingPunct="1">
              <a:lnSpc>
                <a:spcPct val="90000"/>
              </a:lnSpc>
            </a:pPr>
            <a:r>
              <a:rPr lang="nb-NO" sz="2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Deltas øverste leder er </a:t>
            </a:r>
            <a:r>
              <a:rPr lang="nb-NO" sz="2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Erik </a:t>
            </a:r>
            <a:r>
              <a:rPr lang="nb-NO" sz="2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Kollerud</a:t>
            </a:r>
            <a:r>
              <a:rPr lang="nb-NO" sz="2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nb-NO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Delta har i dag </a:t>
            </a:r>
            <a:r>
              <a:rPr lang="nb-NO" sz="2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langt over </a:t>
            </a:r>
            <a:r>
              <a:rPr lang="nb-NO" sz="2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75 </a:t>
            </a:r>
            <a:r>
              <a:rPr lang="nb-NO" sz="2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000 </a:t>
            </a:r>
            <a:r>
              <a:rPr lang="nb-NO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medlemmer</a:t>
            </a:r>
            <a:r>
              <a:rPr lang="nb-NO" sz="2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nb-NO" sz="2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Rundt </a:t>
            </a:r>
            <a:r>
              <a:rPr lang="nb-NO" sz="2600" b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2800</a:t>
            </a:r>
            <a:r>
              <a:rPr lang="nb-NO" sz="2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nb-NO" sz="2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tillitsvalgte</a:t>
            </a:r>
            <a:endParaRPr lang="nb-NO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>
          <a:xfrm>
            <a:off x="608666" y="1279354"/>
            <a:ext cx="5731173" cy="763587"/>
          </a:xfrm>
        </p:spPr>
        <p:txBody>
          <a:bodyPr>
            <a:normAutofit/>
          </a:bodyPr>
          <a:lstStyle/>
          <a:p>
            <a:pPr eaLnBrk="1" hangingPunct="1"/>
            <a:r>
              <a:rPr lang="nb-NO" sz="3800" b="0" dirty="0" smtClean="0">
                <a:latin typeface="Arial Black" pitchFamily="34" charset="0"/>
              </a:rPr>
              <a:t>Delta i korte trekk: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24" y="1587963"/>
            <a:ext cx="2417887" cy="3619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6203601" y="5181598"/>
            <a:ext cx="2818484" cy="90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4000" rIns="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9750" indent="-271463" algn="l" rtl="0" eaLnBrk="1" fontAlgn="base" hangingPunct="1">
              <a:spcBef>
                <a:spcPct val="20000"/>
              </a:spcBef>
              <a:spcAft>
                <a:spcPct val="20000"/>
              </a:spcAft>
              <a:buChar char="–"/>
              <a:defRPr sz="1600">
                <a:solidFill>
                  <a:srgbClr val="7F7F7F"/>
                </a:solidFill>
                <a:latin typeface="+mn-lt"/>
              </a:defRPr>
            </a:lvl2pPr>
            <a:lvl3pPr marL="806450" indent="-265113" algn="l" rtl="0" eaLnBrk="1" fontAlgn="base" hangingPunct="1"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  <a:defRPr sz="1400">
                <a:solidFill>
                  <a:srgbClr val="7F7F7F"/>
                </a:solidFill>
                <a:latin typeface="+mn-lt"/>
              </a:defRPr>
            </a:lvl3pPr>
            <a:lvl4pPr marL="1073150" indent="-265113" algn="l" rtl="0" eaLnBrk="1" fontAlgn="base" hangingPunct="1">
              <a:spcBef>
                <a:spcPct val="20000"/>
              </a:spcBef>
              <a:spcAft>
                <a:spcPct val="20000"/>
              </a:spcAft>
              <a:buChar char="–"/>
              <a:defRPr sz="1200">
                <a:solidFill>
                  <a:srgbClr val="7F7F7F"/>
                </a:solidFill>
                <a:latin typeface="+mn-lt"/>
              </a:defRPr>
            </a:lvl4pPr>
            <a:lvl5pPr marL="1339850" indent="-265113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7F7F7F"/>
                </a:solidFill>
                <a:latin typeface="+mn-lt"/>
              </a:defRPr>
            </a:lvl5pPr>
            <a:lvl6pPr marL="1797050" indent="-265113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chemeClr val="hlink"/>
                </a:solidFill>
                <a:latin typeface="+mn-lt"/>
              </a:defRPr>
            </a:lvl6pPr>
            <a:lvl7pPr marL="2254250" indent="-265113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chemeClr val="hlink"/>
                </a:solidFill>
                <a:latin typeface="+mn-lt"/>
              </a:defRPr>
            </a:lvl7pPr>
            <a:lvl8pPr marL="2711450" indent="-265113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chemeClr val="hlink"/>
                </a:solidFill>
                <a:latin typeface="+mn-lt"/>
              </a:defRPr>
            </a:lvl8pPr>
            <a:lvl9pPr marL="3168650" indent="-265113" algn="l" rtl="0" eaLnBrk="1" fontAlgn="base" hangingPunct="1"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nb-NO" sz="1400" i="1" kern="0" dirty="0" smtClean="0"/>
              <a:t>Deltas forbundsleder Erik Kollerud, som selv er ambulansearbeider.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626492" y="978702"/>
            <a:ext cx="7994994" cy="1036638"/>
          </a:xfrm>
        </p:spPr>
        <p:txBody>
          <a:bodyPr>
            <a:normAutofit/>
          </a:bodyPr>
          <a:lstStyle/>
          <a:p>
            <a:pPr algn="l"/>
            <a:r>
              <a:rPr lang="nb-NO" sz="3600" dirty="0">
                <a:latin typeface="Arial Black" panose="020B0A04020102020204" pitchFamily="34" charset="0"/>
              </a:rPr>
              <a:t>På parti med medlemmene</a:t>
            </a:r>
          </a:p>
        </p:txBody>
      </p:sp>
      <p:sp>
        <p:nvSpPr>
          <p:cNvPr id="5" name="Undertittel 2"/>
          <p:cNvSpPr>
            <a:spLocks noGrp="1"/>
          </p:cNvSpPr>
          <p:nvPr>
            <p:ph idx="1"/>
          </p:nvPr>
        </p:nvSpPr>
        <p:spPr>
          <a:xfrm>
            <a:off x="626492" y="2107020"/>
            <a:ext cx="5347588" cy="421322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Over 70 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000 medlemmer innen offentlig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tjenesteyting</a:t>
            </a:r>
            <a:endParaRPr lang="nb-NO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 av Norges største fagforeninger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Største forbund tilsluttet Yrkesorganisasjonenes 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Sentralforbund (YS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/>
          <a:srcRect l="14976" t="29729" r="10477" b="37139"/>
          <a:stretch/>
        </p:blipFill>
        <p:spPr>
          <a:xfrm>
            <a:off x="5913120" y="98897"/>
            <a:ext cx="3152504" cy="78812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0"/>
          <a:stretch/>
        </p:blipFill>
        <p:spPr>
          <a:xfrm>
            <a:off x="6814581" y="6175835"/>
            <a:ext cx="727041" cy="68651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33" y="2107019"/>
            <a:ext cx="2423724" cy="345775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43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Delta - Malin tester">
      <a:dk1>
        <a:srgbClr val="005288"/>
      </a:dk1>
      <a:lt1>
        <a:sysClr val="window" lastClr="FFFFFF"/>
      </a:lt1>
      <a:dk2>
        <a:srgbClr val="0096D7"/>
      </a:dk2>
      <a:lt2>
        <a:srgbClr val="E7E6E6"/>
      </a:lt2>
      <a:accent1>
        <a:srgbClr val="0096D7"/>
      </a:accent1>
      <a:accent2>
        <a:srgbClr val="13B5EA"/>
      </a:accent2>
      <a:accent3>
        <a:srgbClr val="D9DA56"/>
      </a:accent3>
      <a:accent4>
        <a:srgbClr val="A3DCE6"/>
      </a:accent4>
      <a:accent5>
        <a:srgbClr val="A94E91"/>
      </a:accent5>
      <a:accent6>
        <a:srgbClr val="948671"/>
      </a:accent6>
      <a:hlink>
        <a:srgbClr val="005288"/>
      </a:hlink>
      <a:folHlink>
        <a:srgbClr val="A94E91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 2015_test 04.05.2015" id="{21D2F284-3EFE-4DEE-BA1A-23502770347D}" vid="{370C3C19-1FDF-4E45-BC51-91AB7F2B193B}"/>
    </a:ext>
  </a:extLst>
</a:theme>
</file>

<file path=ppt/theme/theme2.xml><?xml version="1.0" encoding="utf-8"?>
<a:theme xmlns:a="http://schemas.openxmlformats.org/drawingml/2006/main" name="1_Delta_tittel 1">
  <a:themeElements>
    <a:clrScheme name="Delta - Malin tester">
      <a:dk1>
        <a:srgbClr val="005288"/>
      </a:dk1>
      <a:lt1>
        <a:sysClr val="window" lastClr="FFFFFF"/>
      </a:lt1>
      <a:dk2>
        <a:srgbClr val="0096D7"/>
      </a:dk2>
      <a:lt2>
        <a:srgbClr val="E7E6E6"/>
      </a:lt2>
      <a:accent1>
        <a:srgbClr val="0096D7"/>
      </a:accent1>
      <a:accent2>
        <a:srgbClr val="13B5EA"/>
      </a:accent2>
      <a:accent3>
        <a:srgbClr val="D9DA56"/>
      </a:accent3>
      <a:accent4>
        <a:srgbClr val="A3DCE6"/>
      </a:accent4>
      <a:accent5>
        <a:srgbClr val="A94E91"/>
      </a:accent5>
      <a:accent6>
        <a:srgbClr val="948671"/>
      </a:accent6>
      <a:hlink>
        <a:srgbClr val="005288"/>
      </a:hlink>
      <a:folHlink>
        <a:srgbClr val="A94E91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 2015_test 04.05.2015" id="{21D2F284-3EFE-4DEE-BA1A-23502770347D}" vid="{695FF94C-1FD3-46C6-BF21-392E546422C3}"/>
    </a:ext>
  </a:extLst>
</a:theme>
</file>

<file path=ppt/theme/theme3.xml><?xml version="1.0" encoding="utf-8"?>
<a:theme xmlns:a="http://schemas.openxmlformats.org/drawingml/2006/main" name="2_Delta_tittel 1">
  <a:themeElements>
    <a:clrScheme name="Delta - Malin tester">
      <a:dk1>
        <a:srgbClr val="005288"/>
      </a:dk1>
      <a:lt1>
        <a:sysClr val="window" lastClr="FFFFFF"/>
      </a:lt1>
      <a:dk2>
        <a:srgbClr val="0096D7"/>
      </a:dk2>
      <a:lt2>
        <a:srgbClr val="E7E6E6"/>
      </a:lt2>
      <a:accent1>
        <a:srgbClr val="0096D7"/>
      </a:accent1>
      <a:accent2>
        <a:srgbClr val="13B5EA"/>
      </a:accent2>
      <a:accent3>
        <a:srgbClr val="D9DA56"/>
      </a:accent3>
      <a:accent4>
        <a:srgbClr val="A3DCE6"/>
      </a:accent4>
      <a:accent5>
        <a:srgbClr val="A94E91"/>
      </a:accent5>
      <a:accent6>
        <a:srgbClr val="948671"/>
      </a:accent6>
      <a:hlink>
        <a:srgbClr val="005288"/>
      </a:hlink>
      <a:folHlink>
        <a:srgbClr val="A94E91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 2015_test 04.05.2015" id="{21D2F284-3EFE-4DEE-BA1A-23502770347D}" vid="{813C8FE4-B91C-4A00-9DCD-3BD302ACB7F9}"/>
    </a:ext>
  </a:extLst>
</a:theme>
</file>

<file path=ppt/theme/theme4.xml><?xml version="1.0" encoding="utf-8"?>
<a:theme xmlns:a="http://schemas.openxmlformats.org/drawingml/2006/main" name="3_Office-tema">
  <a:themeElements>
    <a:clrScheme name="Delta - Malin tester">
      <a:dk1>
        <a:srgbClr val="005288"/>
      </a:dk1>
      <a:lt1>
        <a:sysClr val="window" lastClr="FFFFFF"/>
      </a:lt1>
      <a:dk2>
        <a:srgbClr val="0096D7"/>
      </a:dk2>
      <a:lt2>
        <a:srgbClr val="E7E6E6"/>
      </a:lt2>
      <a:accent1>
        <a:srgbClr val="0096D7"/>
      </a:accent1>
      <a:accent2>
        <a:srgbClr val="13B5EA"/>
      </a:accent2>
      <a:accent3>
        <a:srgbClr val="D9DA56"/>
      </a:accent3>
      <a:accent4>
        <a:srgbClr val="A3DCE6"/>
      </a:accent4>
      <a:accent5>
        <a:srgbClr val="A94E91"/>
      </a:accent5>
      <a:accent6>
        <a:srgbClr val="948671"/>
      </a:accent6>
      <a:hlink>
        <a:srgbClr val="005288"/>
      </a:hlink>
      <a:folHlink>
        <a:srgbClr val="A94E91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 2015_test 04.05.2015" id="{21D2F284-3EFE-4DEE-BA1A-23502770347D}" vid="{56B2FCD6-D915-4182-BC88-A09D5574B738}"/>
    </a:ext>
  </a:extLst>
</a:theme>
</file>

<file path=ppt/theme/theme5.xml><?xml version="1.0" encoding="utf-8"?>
<a:theme xmlns:a="http://schemas.openxmlformats.org/drawingml/2006/main" name="1_Office-tema">
  <a:themeElements>
    <a:clrScheme name="Delta - Malin tester">
      <a:dk1>
        <a:srgbClr val="005288"/>
      </a:dk1>
      <a:lt1>
        <a:sysClr val="window" lastClr="FFFFFF"/>
      </a:lt1>
      <a:dk2>
        <a:srgbClr val="0096D7"/>
      </a:dk2>
      <a:lt2>
        <a:srgbClr val="E7E6E6"/>
      </a:lt2>
      <a:accent1>
        <a:srgbClr val="0096D7"/>
      </a:accent1>
      <a:accent2>
        <a:srgbClr val="13B5EA"/>
      </a:accent2>
      <a:accent3>
        <a:srgbClr val="D9DA56"/>
      </a:accent3>
      <a:accent4>
        <a:srgbClr val="A3DCE6"/>
      </a:accent4>
      <a:accent5>
        <a:srgbClr val="A94E91"/>
      </a:accent5>
      <a:accent6>
        <a:srgbClr val="948671"/>
      </a:accent6>
      <a:hlink>
        <a:srgbClr val="005288"/>
      </a:hlink>
      <a:folHlink>
        <a:srgbClr val="A94E91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 2015_test 04.05.2015" id="{21D2F284-3EFE-4DEE-BA1A-23502770347D}" vid="{370C3C19-1FDF-4E45-BC51-91AB7F2B193B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Delta 2015_test 04.05.2015</Template>
  <TotalTime>833</TotalTime>
  <Words>247</Words>
  <Application>Microsoft Office PowerPoint</Application>
  <PresentationFormat>Skjermfremvisning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Office-tema</vt:lpstr>
      <vt:lpstr>1_Delta_tittel 1</vt:lpstr>
      <vt:lpstr>2_Delta_tittel 1</vt:lpstr>
      <vt:lpstr>3_Office-tema</vt:lpstr>
      <vt:lpstr>1_Office-tema</vt:lpstr>
      <vt:lpstr>PowerPoint-presentasjon</vt:lpstr>
      <vt:lpstr>PowerPoint-presentasjon</vt:lpstr>
      <vt:lpstr>Hvem tar vare på DEG?</vt:lpstr>
      <vt:lpstr>«3500 ambulansearbeidere  kan ikke ta feil. Ambulanseforbundet er   stedet å være medlem…»</vt:lpstr>
      <vt:lpstr>Hva er Ambulanseforbundet?</vt:lpstr>
      <vt:lpstr>Ambulanseforbundet jobber for:</vt:lpstr>
      <vt:lpstr>Vi klarte det!</vt:lpstr>
      <vt:lpstr>Delta i korte trekk:</vt:lpstr>
      <vt:lpstr>På parti med medlemmene</vt:lpstr>
      <vt:lpstr>Partipolitisk uavhengighet</vt:lpstr>
      <vt:lpstr>PowerPoint-presentasjon</vt:lpstr>
      <vt:lpstr>Hva koster et medlemskap?     - De to første månedene er medlemskapet gratis.  - 1,45 % av brutto lønn (kr.14,50 per kr. 1000,- du tjener)   maksimal kontingent er kr. 508,- per mnd. - For elever, lærlinger og studenter er      medlemskapet gratis!  - Ingen bindingstid!</vt:lpstr>
      <vt:lpstr>PowerPoint-presentasjon</vt:lpstr>
      <vt:lpstr>Ambulanseforbundet har kun et fokus:   Sørge for best mulig arbeidsforhold for personell innen ambulanseyrket!  </vt:lpstr>
      <vt:lpstr>PowerPoint-presentasjon</vt:lpstr>
    </vt:vector>
  </TitlesOfParts>
  <Company>Delta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Invitere til medlemskap i Delta</dc:title>
  <dc:creator>Odd Sverre Aasbø</dc:creator>
  <cp:lastModifiedBy>Helen von Pritzbauer Sandum</cp:lastModifiedBy>
  <cp:revision>103</cp:revision>
  <dcterms:created xsi:type="dcterms:W3CDTF">2015-05-04T10:18:54Z</dcterms:created>
  <dcterms:modified xsi:type="dcterms:W3CDTF">2016-12-06T09:51:36Z</dcterms:modified>
</cp:coreProperties>
</file>