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18" r:id="rId4"/>
    <p:sldMasterId id="2147484004" r:id="rId5"/>
  </p:sldMasterIdLst>
  <p:notesMasterIdLst>
    <p:notesMasterId r:id="rId47"/>
  </p:notesMasterIdLst>
  <p:handoutMasterIdLst>
    <p:handoutMasterId r:id="rId48"/>
  </p:handoutMasterIdLst>
  <p:sldIdLst>
    <p:sldId id="359" r:id="rId6"/>
    <p:sldId id="407" r:id="rId7"/>
    <p:sldId id="361" r:id="rId8"/>
    <p:sldId id="362" r:id="rId9"/>
    <p:sldId id="363" r:id="rId10"/>
    <p:sldId id="364" r:id="rId11"/>
    <p:sldId id="366" r:id="rId12"/>
    <p:sldId id="365" r:id="rId13"/>
    <p:sldId id="414" r:id="rId14"/>
    <p:sldId id="413" r:id="rId15"/>
    <p:sldId id="412" r:id="rId16"/>
    <p:sldId id="411" r:id="rId17"/>
    <p:sldId id="410" r:id="rId18"/>
    <p:sldId id="367" r:id="rId19"/>
    <p:sldId id="368" r:id="rId20"/>
    <p:sldId id="369" r:id="rId21"/>
    <p:sldId id="370" r:id="rId22"/>
    <p:sldId id="273" r:id="rId23"/>
    <p:sldId id="373" r:id="rId24"/>
    <p:sldId id="405" r:id="rId25"/>
    <p:sldId id="406" r:id="rId26"/>
    <p:sldId id="375" r:id="rId27"/>
    <p:sldId id="408" r:id="rId28"/>
    <p:sldId id="376" r:id="rId29"/>
    <p:sldId id="377" r:id="rId30"/>
    <p:sldId id="378" r:id="rId31"/>
    <p:sldId id="379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98" r:id="rId40"/>
    <p:sldId id="399" r:id="rId41"/>
    <p:sldId id="391" r:id="rId42"/>
    <p:sldId id="390" r:id="rId43"/>
    <p:sldId id="400" r:id="rId44"/>
    <p:sldId id="401" r:id="rId45"/>
    <p:sldId id="409" r:id="rId46"/>
  </p:sldIdLst>
  <p:sldSz cx="9906000" cy="6858000" type="A4"/>
  <p:notesSz cx="6797675" cy="9926638"/>
  <p:embeddedFontLst>
    <p:embeddedFont>
      <p:font typeface="Bradley Hand ITC" panose="03070402050302030203" pitchFamily="66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Franklin Gothic Book" panose="020B0503020102020204" pitchFamily="34" charset="0"/>
      <p:regular r:id="rId54"/>
      <p:italic r:id="rId55"/>
    </p:embeddedFont>
    <p:embeddedFont>
      <p:font typeface="Franklin Gothic Medium" panose="020B0603020102020204" pitchFamily="34" charset="0"/>
      <p:regular r:id="rId56"/>
      <p:italic r:id="rId57"/>
    </p:embeddedFont>
    <p:embeddedFont>
      <p:font typeface="Segoe UI" panose="020B0502040204020203" pitchFamily="34" charset="0"/>
      <p:regular r:id="rId58"/>
      <p:bold r:id="rId59"/>
      <p:italic r:id="rId60"/>
      <p:boldItalic r:id="rId61"/>
    </p:embeddedFont>
  </p:embeddedFontLst>
  <p:custDataLst>
    <p:tags r:id="rId62"/>
  </p:custDataLst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adley Hand ITC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adley Hand ITC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adley Hand ITC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adley Hand ITC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adley Hand ITC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radley Hand ITC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radley Hand ITC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radley Hand ITC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radley Hand ITC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DBD"/>
    <a:srgbClr val="92CA99"/>
    <a:srgbClr val="6DC1D5"/>
    <a:srgbClr val="009999"/>
    <a:srgbClr val="3DB7E4"/>
    <a:srgbClr val="13B5EA"/>
    <a:srgbClr val="FB758B"/>
    <a:srgbClr val="FF0066"/>
    <a:srgbClr val="A94E9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17B53B-8847-4E79-AFFF-4E7A6EC3660E}" v="2" dt="2023-04-03T08:25:43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12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1.fntdata"/><Relationship Id="rId67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6.fntdata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nb-NO"/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nb-NO"/>
          </a:p>
        </p:txBody>
      </p:sp>
      <p:sp>
        <p:nvSpPr>
          <p:cNvPr id="305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nb-NO"/>
          </a:p>
        </p:txBody>
      </p:sp>
      <p:sp>
        <p:nvSpPr>
          <p:cNvPr id="305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F89E6CE-FAAB-4A59-99C8-78B48A3A04F7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4556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nb-NO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nb-NO"/>
          </a:p>
        </p:txBody>
      </p:sp>
      <p:sp>
        <p:nvSpPr>
          <p:cNvPr id="1177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4538"/>
            <a:ext cx="537686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nb-NO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6269C598-AD4B-487A-A957-4F013571CA5D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9469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UFCVxUC-PqM?utm_source=unsplash&amp;utm_medium=referral&amp;utm_content=creditCopyTex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earch/photos/cooperation?utm_source=unsplash&amp;utm_medium=referral&amp;utm_content=creditCopyText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https:%20/www.youtube.com/watch?v=wma4WEObJGs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/>
              <a:t>Husk å forklare ord og begreper, gjerne ved </a:t>
            </a:r>
            <a:r>
              <a:rPr lang="nb-NO" baseline="0" err="1"/>
              <a:t>flip-over</a:t>
            </a:r>
            <a:r>
              <a:rPr lang="nb-NO" baseline="0"/>
              <a:t>, når de dukker opp. Dette er en introduksjon: ingen forventes å kunne alt etter dette kurset.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1775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/>
              <a:t>Her finner vi de fire mest sentrale regelverkene/avtalene som påvirker arbeidsforholdet. Punktene behandles enkeltvis fremover.</a:t>
            </a:r>
          </a:p>
          <a:p>
            <a:endParaRPr lang="nb-NO" baseline="0"/>
          </a:p>
          <a:p>
            <a:r>
              <a:rPr lang="nb-NO" baseline="0"/>
              <a:t>AML: Loven med størst relevans.</a:t>
            </a:r>
          </a:p>
          <a:p>
            <a:endParaRPr lang="nb-NO" baseline="0"/>
          </a:p>
          <a:p>
            <a:r>
              <a:rPr lang="nb-NO" baseline="0"/>
              <a:t>Arbeidsavtalen: Alle skal ha dette, avtalen definerer hva arbeidsforholdet er. Fast/midlertidig? Heltid/deltid? Stilling? Arbeidssted? Osv.</a:t>
            </a:r>
          </a:p>
          <a:p>
            <a:endParaRPr lang="nb-NO" baseline="0"/>
          </a:p>
          <a:p>
            <a:r>
              <a:rPr lang="nb-NO" baseline="0"/>
              <a:t>Tariffavtale/overenskomst og hovedavtale: Det er brukt «?» for å poengtere at ikke alle arbeidstakere er omfattet av dette – men de fleste kursdeltakere vil være det. Avtalene er sentrale for dem som omfattes av det.</a:t>
            </a:r>
          </a:p>
          <a:p>
            <a:endParaRPr lang="nb-NO" baseline="0"/>
          </a:p>
          <a:p>
            <a:r>
              <a:rPr lang="nb-NO" baseline="0"/>
              <a:t>(PTV i Delta, Akuttklinikken OUS, Bjørn </a:t>
            </a:r>
            <a:r>
              <a:rPr lang="nb-NO" baseline="0" err="1"/>
              <a:t>Erikstein</a:t>
            </a:r>
            <a:r>
              <a:rPr lang="nb-NO" baseline="0"/>
              <a:t> – adm. direktør, OUS)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8130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Arbeidsmiljøloven</a:t>
            </a:r>
            <a:r>
              <a:rPr lang="nb-NO" baseline="0"/>
              <a:t> er den viktigste – og også den eneste tillitsvalgte forventes å opparbeide seg god kunnskap om.</a:t>
            </a:r>
          </a:p>
          <a:p>
            <a:endParaRPr lang="nb-NO" baseline="0"/>
          </a:p>
          <a:p>
            <a:r>
              <a:rPr lang="nb-NO" baseline="0"/>
              <a:t>Andre relevante: Ferieloven, Folketrygdloven og eventuelt </a:t>
            </a:r>
            <a:r>
              <a:rPr lang="nb-NO" baseline="0" err="1"/>
              <a:t>Helsepersonelloven</a:t>
            </a:r>
            <a:r>
              <a:rPr lang="nb-NO" baseline="0"/>
              <a:t> er andre sentrale lover. (For øvrig finnes det en mengde forskrifter – ikke nødvendig å gå inn på, men spørsmålet kan komme opp.)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6182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/>
              <a:t>Illustrasjonen viser noen av de avtalene som finnes mellom partene. Gjør deltakerne oppmerksomme på at det finnes ulike avtaler for ulike tariffområder.</a:t>
            </a:r>
          </a:p>
          <a:p>
            <a:endParaRPr lang="nb-NO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altLang="nb-NO" u="none"/>
              <a:t>Hovedtariffavtale/overenskomst = Regulerer</a:t>
            </a:r>
            <a:r>
              <a:rPr lang="nb-NO" altLang="nb-NO" u="none" baseline="0"/>
              <a:t> medlemmenes l</a:t>
            </a:r>
            <a:r>
              <a:rPr lang="nb-NO" altLang="nb-NO" u="none"/>
              <a:t>ønns- og arbeidsvilkår</a:t>
            </a:r>
          </a:p>
          <a:p>
            <a:r>
              <a:rPr lang="nb-NO"/>
              <a:t> </a:t>
            </a:r>
          </a:p>
          <a:p>
            <a:r>
              <a:rPr lang="nb-NO" u="none"/>
              <a:t>Både hovedavtalene og</a:t>
            </a:r>
            <a:r>
              <a:rPr lang="nb-NO" u="none" baseline="0"/>
              <a:t> tariffavtalene/overenskomstene er tariffavtaler (se definisjon av tariffavtale i Arbeidstvistloven)</a:t>
            </a:r>
            <a:endParaRPr lang="nb-NO" u="none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5681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/>
              <a:t>Skal inngås i alle arbeidsforhold</a:t>
            </a:r>
          </a:p>
          <a:p>
            <a:pPr marL="171450" indent="-171450">
              <a:buFontTx/>
              <a:buChar char="-"/>
            </a:pPr>
            <a:r>
              <a:rPr lang="nb-NO"/>
              <a:t>Den</a:t>
            </a:r>
            <a:r>
              <a:rPr lang="nb-NO" baseline="0"/>
              <a:t> skal være skriftlig</a:t>
            </a:r>
          </a:p>
          <a:p>
            <a:pPr marL="171450" indent="-171450">
              <a:buFontTx/>
              <a:buChar char="-"/>
            </a:pPr>
            <a:r>
              <a:rPr lang="nb-NO" baseline="0"/>
              <a:t>Den skal inneholde informasjon om de viktigste sidene av arbeidsforholdet</a:t>
            </a:r>
          </a:p>
          <a:p>
            <a:pPr marL="171450" indent="-171450">
              <a:buFontTx/>
              <a:buChar char="-"/>
            </a:pPr>
            <a:r>
              <a:rPr lang="nb-NO" baseline="0"/>
              <a:t>Noen som kan tenke seg hva den minimum skal inneholde?</a:t>
            </a:r>
          </a:p>
          <a:p>
            <a:pPr marL="171450" indent="-171450">
              <a:buFontTx/>
              <a:buChar char="-"/>
            </a:pPr>
            <a:endParaRPr lang="nb-NO" baseline="0"/>
          </a:p>
          <a:p>
            <a:pPr marL="0" indent="0">
              <a:buFontTx/>
              <a:buNone/>
            </a:pPr>
            <a:r>
              <a:rPr lang="nb-NO" baseline="0"/>
              <a:t>Her kan nevnes: stillingsstørrelse, fast/midlertidig, lønn, arbeidstid, ferie, tariffavtale, oppsigelsesregler. AML §14-6 oppstiller minimumskravene til arbeidsavtalen.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2270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5997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Fra Folkets Hus på Youngstorget, Forbundsstyrene behandler den aller første hovedavtalen i Norge 23. januar 1935.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0501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altLang="nb-NO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/>
              <a:t>NB! Forklar gjerne forskjellen mellom Hovedavtale og Hovedtariffavtale.  Bruk </a:t>
            </a:r>
            <a:r>
              <a:rPr lang="nb-NO" altLang="nb-NO" err="1"/>
              <a:t>flip-over</a:t>
            </a:r>
            <a:r>
              <a:rPr lang="nb-NO" altLang="nb-NO" baseline="0"/>
              <a:t> eller tavle for å sammenligne.</a:t>
            </a:r>
            <a:endParaRPr lang="nb-NO" alt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166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Photo by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/>
              </a:rPr>
              <a:t>rawpixel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on 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4"/>
              </a:rPr>
              <a:t>Unsplash</a:t>
            </a:r>
            <a:endParaRPr lang="en-US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nb-NO"/>
              <a:t>Bruk gjerne litt tid på å forklare hva som ligger i hovedavtalene,</a:t>
            </a:r>
            <a:r>
              <a:rPr lang="nb-NO" baseline="0"/>
              <a:t> og hvorfor de er den tillitsvalgtes viktigste verktøy.</a:t>
            </a:r>
          </a:p>
          <a:p>
            <a:endParaRPr lang="nb-NO" baseline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/>
              <a:t>Den er Tillitsvalgtes ”ABC” - tillitsvalgtes ”Bibel” – den viktigste avtale som beskriver </a:t>
            </a:r>
            <a:r>
              <a:rPr lang="nb-NO" altLang="nb-NO" u="none"/>
              <a:t>partsforholdet mellom arbeidsgiver og fagforening samt </a:t>
            </a:r>
            <a:r>
              <a:rPr lang="nb-NO" altLang="nb-NO"/>
              <a:t>tillitsvalgtes arbeidsvilkår, rettigheter og plikter.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altLang="nb-NO"/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nb-NO" altLang="nb-NO"/>
              <a:t>Slå opp og gjør deltakerne oppmerksom på formålet med hovedavtalen, og formålsparagrafen.</a:t>
            </a: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nb-NO" altLang="nb-NO"/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nb-NO" altLang="nb-NO"/>
              <a:t>Arbeidslivet er bygget opp rundt medbestemmelsesretten. Arbeidsgiver og arbeidstaker er forpliktet til å samarbeide gjennom avtalene. Det er grunnlaget for et godt arbeidsmiljø og setter krav til begge parter. Dette skal vi gå nærmere inn på snart.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alt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7416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nb-NO">
                <a:latin typeface="Arial"/>
                <a:cs typeface="Arial"/>
              </a:rPr>
              <a:t>Deltakerne har ca. 20 min å finne frem til svarene, individuelt eller i par.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nb-NO">
                <a:latin typeface="Arial"/>
                <a:cs typeface="Arial"/>
              </a:rPr>
              <a:t>Underviser går rundt og veileder deltakerne, la deltakerne heller få hjelp fra en person i samme tariffområde, enn fra underviser. Vær konsultativ/hjelp til selvhjelp.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nb-NO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nb-NO">
                <a:latin typeface="Arial"/>
                <a:cs typeface="Arial"/>
              </a:rPr>
              <a:t>Deltakerne bør oppfordres til å markere bestemmelsene og skrive egne kommentarer i hovedavtalen. </a:t>
            </a:r>
            <a:endParaRPr lang="en-US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nb-NO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nb-NO" i="1">
                <a:latin typeface="Arial"/>
                <a:cs typeface="Arial"/>
              </a:rPr>
              <a:t>Disse spørsmålene brukes også i introduksjonen, men det er da flere. Hvis deltakere allerede har markert og kjenner til disse. Be de snakke med en annen tillitsvalgt om bruken av hovedavtalen. </a:t>
            </a:r>
            <a:endParaRPr lang="en-US">
              <a:latin typeface="Arial"/>
              <a:cs typeface="Arial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9C598-AD4B-487A-A957-4F013571CA5D}" type="slidenum">
              <a:rPr lang="nb-NO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2230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Summeoppgave?</a:t>
            </a:r>
          </a:p>
          <a:p>
            <a:endParaRPr lang="nb-NO"/>
          </a:p>
          <a:p>
            <a:pPr eaLnBrk="1" hangingPunct="1"/>
            <a:r>
              <a:rPr lang="nb-NO" altLang="nb-NO" b="1"/>
              <a:t>Spør: </a:t>
            </a:r>
            <a:r>
              <a:rPr lang="nb-NO" altLang="nb-NO"/>
              <a:t>Hva legger dere i </a:t>
            </a:r>
            <a:r>
              <a:rPr lang="nb-NO" altLang="nb-NO" err="1"/>
              <a:t>arb.givers</a:t>
            </a:r>
            <a:r>
              <a:rPr lang="nb-NO" altLang="nb-NO"/>
              <a:t> styringsrett?</a:t>
            </a:r>
          </a:p>
          <a:p>
            <a:pPr eaLnBrk="1" hangingPunct="1"/>
            <a:r>
              <a:rPr lang="nb-NO" altLang="nb-NO"/>
              <a:t> </a:t>
            </a:r>
          </a:p>
          <a:p>
            <a:pPr eaLnBrk="1" hangingPunct="1"/>
            <a:r>
              <a:rPr lang="nb-NO" altLang="nb-NO"/>
              <a:t>(Arbeidsgivers rett til å ansette, si opp, </a:t>
            </a:r>
            <a:r>
              <a:rPr lang="nb-NO" altLang="nb-NO" u="none"/>
              <a:t>fordele, lede, kontrollere </a:t>
            </a:r>
            <a:r>
              <a:rPr lang="nb-NO" altLang="nb-NO"/>
              <a:t>og organisere arbeidet etter eget behov).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734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>
                <a:latin typeface="Arial"/>
                <a:cs typeface="Arial"/>
              </a:rPr>
              <a:t>Mål med kurset</a:t>
            </a:r>
            <a:endParaRPr lang="en-US">
              <a:latin typeface="Arial"/>
              <a:cs typeface="Arial"/>
            </a:endParaRPr>
          </a:p>
          <a:p>
            <a:r>
              <a:rPr lang="nb-NO">
                <a:latin typeface="Arial"/>
                <a:cs typeface="Arial"/>
              </a:rPr>
              <a:t>Med «kjennskap» menes at deltakerne ikke skal føle at de må kunne alt om regelverk i arbeidslivet eller arbeidslivets parter. </a:t>
            </a:r>
            <a:endParaRPr lang="en-US">
              <a:latin typeface="Arial"/>
              <a:cs typeface="Arial"/>
            </a:endParaRPr>
          </a:p>
          <a:p>
            <a:r>
              <a:rPr lang="nb-NO">
                <a:latin typeface="Arial"/>
                <a:cs typeface="Arial"/>
              </a:rPr>
              <a:t>Hensikt: </a:t>
            </a:r>
            <a:endParaRPr lang="en-US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nb-NO">
                <a:latin typeface="Arial"/>
                <a:cs typeface="Arial"/>
              </a:rPr>
              <a:t>skape forståelse og sette det å være tillitsvalgt inn i en større kontekst. </a:t>
            </a:r>
            <a:endParaRPr lang="en-US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nb-NO">
                <a:latin typeface="Arial"/>
                <a:cs typeface="Arial"/>
              </a:rPr>
              <a:t>De skal gis forutsetninger for å forstå hva det vil si å være tillitsvalgt.</a:t>
            </a:r>
            <a:endParaRPr lang="en-US">
              <a:latin typeface="Arial"/>
              <a:cs typeface="Arial"/>
            </a:endParaRPr>
          </a:p>
          <a:p>
            <a:endParaRPr lang="nb-NO"/>
          </a:p>
          <a:p>
            <a:r>
              <a:rPr lang="nb-NO">
                <a:latin typeface="Arial"/>
                <a:cs typeface="Arial"/>
              </a:rPr>
              <a:t>Det viktigste målet: at deltakerne føler seg trygge i rollen de går inn i/har etter endt kurs.</a:t>
            </a:r>
            <a:endParaRPr lang="en-US">
              <a:latin typeface="Arial"/>
              <a:cs typeface="Arial"/>
            </a:endParaRPr>
          </a:p>
          <a:p>
            <a:endParaRPr lang="nb-NO"/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9C598-AD4B-487A-A957-4F013571CA5D}" type="slidenum">
              <a:rPr lang="nb-NO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541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 betyr dette i praksis? Forklar? Dialog</a:t>
            </a:r>
            <a:r>
              <a:rPr lang="nb-NO" baseline="0"/>
              <a:t> med deltakerne.</a:t>
            </a:r>
          </a:p>
          <a:p>
            <a:endParaRPr lang="nb-NO" baseline="0"/>
          </a:p>
          <a:p>
            <a:r>
              <a:rPr lang="nb-NO" baseline="0"/>
              <a:t>Pek tilbake på at </a:t>
            </a:r>
            <a:r>
              <a:rPr lang="nb-NO" b="1" baseline="0"/>
              <a:t>styringsretten begrenses </a:t>
            </a:r>
            <a:r>
              <a:rPr lang="nb-NO" baseline="0"/>
              <a:t>av de andre regelverkene: lover, arbeidsavtaler, tariffavtaler og hovedavtaler.</a:t>
            </a:r>
          </a:p>
          <a:p>
            <a:endParaRPr lang="nb-NO" baseline="0"/>
          </a:p>
          <a:p>
            <a:r>
              <a:rPr lang="nb-NO" baseline="0"/>
              <a:t>Understrek igjen: styringsretten er begrenset.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9C598-AD4B-487A-A957-4F013571CA5D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137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5813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Kjært barn har mange navn:</a:t>
            </a:r>
            <a:r>
              <a:rPr lang="nb-NO" baseline="0"/>
              <a:t> fagforening, arbeidstakerorganisasjon, arbeidstakerforening. Bruk </a:t>
            </a:r>
            <a:r>
              <a:rPr lang="nb-NO" baseline="0" err="1"/>
              <a:t>flip-over</a:t>
            </a:r>
            <a:r>
              <a:rPr lang="nb-NO" baseline="0"/>
              <a:t> eller </a:t>
            </a:r>
            <a:r>
              <a:rPr lang="nb-NO" baseline="0" err="1"/>
              <a:t>post-its</a:t>
            </a:r>
            <a:r>
              <a:rPr lang="nb-NO" baseline="0"/>
              <a:t> og be deltakerne sette ord på/reflektere rundt hva en fagforening faktisk er.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3861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Summeoppgave eller plenumssamtale?</a:t>
            </a:r>
          </a:p>
          <a:p>
            <a:endParaRPr lang="nb-NO"/>
          </a:p>
          <a:p>
            <a:r>
              <a:rPr lang="nb-NO">
                <a:latin typeface="Arial"/>
                <a:cs typeface="Arial"/>
              </a:rPr>
              <a:t>F.v.: Trond Ellefsen (Delta), Mette Nord (Fagforbundet), Jørn Eggum (Fellesforbundet)</a:t>
            </a:r>
            <a:br>
              <a:rPr lang="nb-NO">
                <a:cs typeface="Arial"/>
              </a:rPr>
            </a:b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081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«Arbeidslivets parter» er et begrep som går igjen i nyhetsbildet, blant</a:t>
            </a:r>
            <a:r>
              <a:rPr lang="nb-NO" baseline="0"/>
              <a:t> politikere, og i «vår verden.» Men hva er det egentlig?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369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9085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Noen som</a:t>
            </a:r>
            <a:r>
              <a:rPr lang="nb-NO" baseline="0"/>
              <a:t> vet hvor Delta hører hjemme? Hva med andre forbund?</a:t>
            </a:r>
          </a:p>
          <a:p>
            <a:endParaRPr lang="nb-NO" baseline="0"/>
          </a:p>
          <a:p>
            <a:r>
              <a:rPr lang="nb-NO" sz="3000">
                <a:latin typeface="Calibri" panose="020F0502020204030204" pitchFamily="34" charset="0"/>
              </a:rPr>
              <a:t>Disse organisasjonene har gått sammen i ulike overordnede organisasjoner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3000">
                <a:latin typeface="Calibri" panose="020F0502020204030204" pitchFamily="34" charset="0"/>
              </a:rPr>
              <a:t>paraplyorganisasjoner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7956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Ikke alle disse er hovedsammenslutninger – men flere ivaretar samme</a:t>
            </a:r>
            <a:r>
              <a:rPr lang="nb-NO" baseline="0"/>
              <a:t> funksjon. Vurder hvorvidt det er hensiktsmessig å bruke lang tid på dette.</a:t>
            </a:r>
          </a:p>
          <a:p>
            <a:endParaRPr lang="nb-NO" baseline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>
                <a:latin typeface="Calibri" panose="020F0502020204030204" pitchFamily="34" charset="0"/>
              </a:rPr>
              <a:t>Disse organisasjonene kalles gjerne </a:t>
            </a:r>
            <a:r>
              <a:rPr lang="nb-NO" sz="1200" i="1">
                <a:latin typeface="Calibri" panose="020F0502020204030204" pitchFamily="34" charset="0"/>
              </a:rPr>
              <a:t>hovedsammenslutninger</a:t>
            </a:r>
            <a:r>
              <a:rPr lang="nb-NO" sz="1200">
                <a:latin typeface="Calibri" panose="020F0502020204030204" pitchFamily="34" charset="0"/>
              </a:rPr>
              <a:t>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0987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9358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57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begynner med det</a:t>
            </a:r>
            <a:r>
              <a:rPr lang="nb-NO" baseline="0"/>
              <a:t> deltakerne har størst forutsetninger for å orientere seg ut ifra: sitt eget arbeidsforhold. </a:t>
            </a:r>
          </a:p>
          <a:p>
            <a:endParaRPr lang="nb-NO" baseline="0"/>
          </a:p>
          <a:p>
            <a:r>
              <a:rPr lang="nb-NO" baseline="0"/>
              <a:t>Personifiser dette; type «alle arbeidsforhold har noe til felles, også deres: de reguleres av lover og regler og avtaler, som fører med seg rettigheter og plikter. Noen som vet hva dette er?»</a:t>
            </a:r>
          </a:p>
          <a:p>
            <a:endParaRPr lang="nb-NO" baseline="0"/>
          </a:p>
          <a:p>
            <a:r>
              <a:rPr lang="nb-NO" baseline="0"/>
              <a:t>Tenk metodebruk: benytt gjerne noe som gir deltakerne anledning til å bli bedre kjent og summe litt.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814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956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Dette er strengt talt veldig forenklet og upresist. Poenget her er ikke</a:t>
            </a:r>
            <a:r>
              <a:rPr lang="nb-NO" baseline="0"/>
              <a:t> å gi en 100% riktig fremstilling, men å vise samspillet mellom partene.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4828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Eller Den</a:t>
            </a:r>
            <a:r>
              <a:rPr lang="nb-NO" baseline="0"/>
              <a:t> norske/svenske/danske/nordiske modellen, alt etter.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81603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>
                <a:latin typeface="Arial"/>
                <a:cs typeface="Arial"/>
              </a:rPr>
              <a:t>Video – Karl Håkon om Trepartssamarbeidet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>
              <a:defRPr/>
            </a:pPr>
            <a:r>
              <a:rPr lang="nb-NO">
                <a:latin typeface="Arial"/>
                <a:cs typeface="Arial"/>
              </a:rPr>
              <a:t>Snakk gjerne litt om hvordan ordbruken</a:t>
            </a:r>
            <a:r>
              <a:rPr lang="nb-NO" baseline="0">
                <a:latin typeface="Arial"/>
                <a:cs typeface="Arial"/>
              </a:rPr>
              <a:t> kan være vanskelig å forstå, og spill så av denne videoen.</a:t>
            </a:r>
            <a:r>
              <a:rPr lang="nb-NO">
                <a:latin typeface="Arial"/>
                <a:cs typeface="Arial"/>
              </a:rPr>
              <a:t> </a:t>
            </a:r>
            <a:endParaRPr lang="nb-NO">
              <a:cs typeface="Arial"/>
            </a:endParaRPr>
          </a:p>
          <a:p>
            <a:endParaRPr lang="nb-NO"/>
          </a:p>
          <a:p>
            <a:r>
              <a:rPr lang="nb-NO">
                <a:latin typeface="Arial"/>
                <a:cs typeface="Arial"/>
              </a:rPr>
              <a:t>Trepartssamarbeidet: </a:t>
            </a:r>
            <a:r>
              <a:rPr lang="nb-NO">
                <a:latin typeface="Arial"/>
                <a:cs typeface="Arial"/>
                <a:hlinkClick r:id="rId3"/>
              </a:rPr>
              <a:t>https://www.youtube.com/watch?v=wma4WEObJGs</a:t>
            </a:r>
            <a:r>
              <a:rPr lang="nb-NO">
                <a:latin typeface="Arial"/>
                <a:cs typeface="Arial"/>
              </a:rPr>
              <a:t> </a:t>
            </a:r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9C598-AD4B-487A-A957-4F013571CA5D}" type="slidenum">
              <a:rPr lang="nb-NO" smtClean="0"/>
              <a:pPr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1509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Den norske modellen </a:t>
            </a:r>
            <a:r>
              <a:rPr lang="nb-NO" b="1"/>
              <a:t>Delta</a:t>
            </a:r>
            <a:r>
              <a:rPr lang="nb-NO"/>
              <a:t>: https://www.youtube.com/watch?v=x6RBCWoCiKU Tid 2:14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Den norske modellen,</a:t>
            </a:r>
            <a:r>
              <a:rPr lang="nb-NO" baseline="0"/>
              <a:t> </a:t>
            </a:r>
            <a:r>
              <a:rPr lang="nb-NO" b="1" baseline="0"/>
              <a:t>film fra </a:t>
            </a:r>
            <a:r>
              <a:rPr lang="nb-NO" b="1"/>
              <a:t>Arbeiderpartiet</a:t>
            </a:r>
            <a:r>
              <a:rPr lang="nb-NO"/>
              <a:t>: https://www.youtube.com/watch?v=x6RBCWoCiKU tid 4:22 </a:t>
            </a:r>
            <a:r>
              <a:rPr lang="nb-NO" b="1"/>
              <a:t>MEN</a:t>
            </a:r>
            <a:r>
              <a:rPr lang="nb-NO"/>
              <a:t> 3.10 begynner det med informasjon om arbeiderpartiet.</a:t>
            </a:r>
            <a:r>
              <a:rPr lang="nb-NO" baseline="0"/>
              <a:t> </a:t>
            </a:r>
            <a:br>
              <a:rPr lang="nb-NO"/>
            </a:br>
            <a:endParaRPr lang="nb-NO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Den norske modellen, </a:t>
            </a:r>
            <a:r>
              <a:rPr lang="nb-NO" b="1" err="1"/>
              <a:t>Finansfobundet</a:t>
            </a:r>
            <a:r>
              <a:rPr lang="nb-NO"/>
              <a:t>:</a:t>
            </a:r>
            <a:r>
              <a:rPr lang="nb-NO" baseline="0"/>
              <a:t> https://www.finansforbundet.no/kunstenavaerenorsk/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9C598-AD4B-487A-A957-4F013571CA5D}" type="slidenum">
              <a:rPr lang="nb-NO" smtClean="0"/>
              <a:pPr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1064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Summeoppgave!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4257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- Arbeidsmiljøloven, hovedavtaler, tariffavtaler og arbeidsavtalen er de viktigste regelverkene som regulerer arbeidsforholdet</a:t>
            </a:r>
          </a:p>
          <a:p>
            <a:r>
              <a:rPr lang="nb-NO"/>
              <a:t>- Organisasjonene på begge sider jobber for å ivareta sine medlemmers interesser</a:t>
            </a:r>
          </a:p>
          <a:p>
            <a:r>
              <a:rPr lang="nb-NO"/>
              <a:t>- Dette gjør de først og fremst ved å møtes for å forhandle frem felles avtaler og regelverk</a:t>
            </a:r>
          </a:p>
          <a:p>
            <a:r>
              <a:rPr lang="nb-NO"/>
              <a:t>- Vi kaller dette for </a:t>
            </a:r>
            <a:r>
              <a:rPr lang="nb-NO" i="1"/>
              <a:t>trepartssamarbeidet</a:t>
            </a:r>
            <a:r>
              <a:rPr lang="nb-NO"/>
              <a:t>, fordi partene </a:t>
            </a:r>
            <a:r>
              <a:rPr lang="nb-NO" i="1"/>
              <a:t>samarbeider</a:t>
            </a:r>
            <a:r>
              <a:rPr lang="nb-NO"/>
              <a:t> om å komme frem til løsninger som best tilfredsstiller alle parters behov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1200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LO Danmark – </a:t>
            </a:r>
            <a:r>
              <a:rPr lang="nb-NO" b="1"/>
              <a:t>lønn under</a:t>
            </a:r>
            <a:r>
              <a:rPr lang="nb-NO" b="1" baseline="0"/>
              <a:t> sykdom </a:t>
            </a:r>
            <a:r>
              <a:rPr lang="nb-NO"/>
              <a:t>https://www.youtube.com/watch?feature=player_embedded&amp;v=2o-DecLQDYs </a:t>
            </a:r>
          </a:p>
          <a:p>
            <a:endParaRPr lang="nb-NO" baseline="0"/>
          </a:p>
          <a:p>
            <a:endParaRPr lang="nb-NO" baseline="0"/>
          </a:p>
          <a:p>
            <a:r>
              <a:rPr lang="nb-NO" baseline="0"/>
              <a:t>LO i Danmark  og FTF (tilsvarende YS) har gått sammen og er nå FH Fagbevegelsens hovedorganisasjon. De er ikke medlem av arbeiderpartiet.</a:t>
            </a:r>
            <a:endParaRPr lang="nb-NO"/>
          </a:p>
          <a:p>
            <a:endParaRPr lang="nb-NO"/>
          </a:p>
          <a:p>
            <a:r>
              <a:rPr lang="nb-NO"/>
              <a:t>https://www.youtube.com/watch?feature=player_embedded&amp;v=2o-DecLQDYs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9C598-AD4B-487A-A957-4F013571CA5D}" type="slidenum">
              <a:rPr lang="nb-NO" smtClean="0"/>
              <a:pPr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1565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LO Danmark – </a:t>
            </a:r>
            <a:r>
              <a:rPr lang="nb-NO" b="1"/>
              <a:t>lønn under barsel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https://www.youtube.com/watch?feature=player_embedded&amp;v=8ZBJavrvohs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9C598-AD4B-487A-A957-4F013571CA5D}" type="slidenum">
              <a:rPr lang="nb-NO" smtClean="0"/>
              <a:pPr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729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/>
              <a:t>Her finner vi de fire mest sentrale regelverkene/avtalene som påvirker arbeidsforholdet. Punktene behandles enkeltvis fremover.</a:t>
            </a:r>
          </a:p>
          <a:p>
            <a:endParaRPr lang="nb-NO" baseline="0"/>
          </a:p>
          <a:p>
            <a:r>
              <a:rPr lang="nb-NO" baseline="0"/>
              <a:t>AML: Loven med størst relevans.</a:t>
            </a:r>
          </a:p>
          <a:p>
            <a:endParaRPr lang="nb-NO" baseline="0"/>
          </a:p>
          <a:p>
            <a:r>
              <a:rPr lang="nb-NO" baseline="0"/>
              <a:t>Arbeidsavtalen: Alle skal ha dette, avtalen definerer hva arbeidsforholdet er. Fast/midlertidig? Heltid/deltid? Stilling? Arbeidssted? Osv.</a:t>
            </a:r>
          </a:p>
          <a:p>
            <a:endParaRPr lang="nb-NO" baseline="0"/>
          </a:p>
          <a:p>
            <a:r>
              <a:rPr lang="nb-NO" baseline="0"/>
              <a:t>Tariffavtale/overenskomst og hovedavtale: Det er brukt «?» for å poengtere at ikke alle arbeidstakere er omfattet av dette – men de fleste kursdeltakere vil være det. Avtalene er sentrale for dem som omfattes av det.</a:t>
            </a:r>
          </a:p>
          <a:p>
            <a:endParaRPr lang="nb-NO" baseline="0"/>
          </a:p>
          <a:p>
            <a:r>
              <a:rPr lang="nb-NO" baseline="0"/>
              <a:t>(PTV i Delta, Akuttklinikken OUS, Bjørn </a:t>
            </a:r>
            <a:r>
              <a:rPr lang="nb-NO" baseline="0" err="1"/>
              <a:t>Erikstein</a:t>
            </a:r>
            <a:r>
              <a:rPr lang="nb-NO" baseline="0"/>
              <a:t> – adm. direktør, OUS)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517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Arbeidsmiljøloven</a:t>
            </a:r>
            <a:r>
              <a:rPr lang="nb-NO" baseline="0"/>
              <a:t> er den viktigste – og også den eneste tillitsvalgte forventes å opparbeide seg god kunnskap om.</a:t>
            </a:r>
          </a:p>
          <a:p>
            <a:endParaRPr lang="nb-NO" baseline="0"/>
          </a:p>
          <a:p>
            <a:r>
              <a:rPr lang="nb-NO" baseline="0"/>
              <a:t>Andre relevante: Ferieloven, Folketrygdloven og eventuelt Helsepersonelloven er andre sentrale lover. (For øvrig finnes det en mengde forskrifter – ikke nødvendig å gå inn på, men spørsmålet kan komme opp.)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983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Arbeidsmiljøloven</a:t>
            </a:r>
            <a:r>
              <a:rPr lang="nb-NO" baseline="0"/>
              <a:t> er en </a:t>
            </a:r>
            <a:r>
              <a:rPr lang="nb-NO" i="1" baseline="0"/>
              <a:t>lov</a:t>
            </a:r>
            <a:r>
              <a:rPr lang="nb-NO" i="0" baseline="0"/>
              <a:t>. Den er vedtatt av Stortinget (og i forlengelse av det av folket – Parlamentarismen). Det betyr at en arbeidsavtale, en tariffavtale, en føring, et regelverk eller en styrende sjef ikke kan bestemme noe som loven ikke åpner for. </a:t>
            </a:r>
          </a:p>
          <a:p>
            <a:endParaRPr lang="nb-NO" i="0" baseline="0"/>
          </a:p>
          <a:p>
            <a:r>
              <a:rPr lang="nb-NO" i="0" baseline="0"/>
              <a:t>En stor andel av reglene i AML er </a:t>
            </a:r>
            <a:r>
              <a:rPr lang="nb-NO" i="1" baseline="0"/>
              <a:t>ufravikelige. </a:t>
            </a:r>
            <a:r>
              <a:rPr lang="nb-NO" i="0" baseline="0"/>
              <a:t>De kan ikke fravikes til ugunst for arbeidstaker – men det er stor frihet til å avtale </a:t>
            </a:r>
            <a:r>
              <a:rPr lang="nb-NO" i="1" baseline="0"/>
              <a:t>bedre vilkår</a:t>
            </a:r>
            <a:r>
              <a:rPr lang="nb-NO" i="0" baseline="0"/>
              <a:t> enn lovens minimumskrav. (Tariffavtalene gjør i stor grad det – og Delta jobber konsekvent for det.)</a:t>
            </a:r>
          </a:p>
          <a:p>
            <a:endParaRPr lang="nb-NO" i="0" baseline="0"/>
          </a:p>
          <a:p>
            <a:r>
              <a:rPr lang="nb-NO" i="0" baseline="0"/>
              <a:t>Hvis en arbeidsavtale/tariffavtale/hovedavtale/beordring strider imot lovens minimumskrav, så er den ikke gyldig. Loven går foran.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874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/>
              <a:t>Illustrasjonen viser noen av de avtalene som finnes mellom partene. Gjør deltakerne oppmerksomme på at det finnes ulike avtaler for ulike tariffområder.</a:t>
            </a:r>
          </a:p>
          <a:p>
            <a:endParaRPr lang="nb-NO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altLang="nb-NO" u="none"/>
              <a:t>Hovedtariffavtale/overenskomst = Regulerer</a:t>
            </a:r>
            <a:r>
              <a:rPr lang="nb-NO" altLang="nb-NO" u="none" baseline="0"/>
              <a:t> medlemmenes l</a:t>
            </a:r>
            <a:r>
              <a:rPr lang="nb-NO" altLang="nb-NO" u="none"/>
              <a:t>ønns- og arbeidsvilkår</a:t>
            </a:r>
          </a:p>
          <a:p>
            <a:r>
              <a:rPr lang="nb-NO"/>
              <a:t> </a:t>
            </a:r>
          </a:p>
          <a:p>
            <a:r>
              <a:rPr lang="nb-NO" u="none"/>
              <a:t>Både hovedavtalene og</a:t>
            </a:r>
            <a:r>
              <a:rPr lang="nb-NO" u="none" baseline="0"/>
              <a:t> tariffavtalene/overenskomstene er tariffavtaler (se definisjon av tariffavtale i Arbeidstvistloven)</a:t>
            </a:r>
            <a:endParaRPr lang="nb-NO" u="none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6026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/>
              <a:t>Skal inngås i alle arbeidsforhold</a:t>
            </a:r>
          </a:p>
          <a:p>
            <a:pPr marL="171450" indent="-171450">
              <a:buFontTx/>
              <a:buChar char="-"/>
            </a:pPr>
            <a:r>
              <a:rPr lang="nb-NO"/>
              <a:t>Den</a:t>
            </a:r>
            <a:r>
              <a:rPr lang="nb-NO" baseline="0"/>
              <a:t> skal være skriftlig</a:t>
            </a:r>
          </a:p>
          <a:p>
            <a:pPr marL="171450" indent="-171450">
              <a:buFontTx/>
              <a:buChar char="-"/>
            </a:pPr>
            <a:r>
              <a:rPr lang="nb-NO" baseline="0"/>
              <a:t>Den skal inneholde informasjon om de viktigste sidene av arbeidsforholdet</a:t>
            </a:r>
          </a:p>
          <a:p>
            <a:pPr marL="171450" indent="-171450">
              <a:buFontTx/>
              <a:buChar char="-"/>
            </a:pPr>
            <a:r>
              <a:rPr lang="nb-NO" baseline="0"/>
              <a:t>Noen som kan tenke seg hva den minimum skal inneholde?</a:t>
            </a:r>
          </a:p>
          <a:p>
            <a:pPr marL="171450" indent="-171450">
              <a:buFontTx/>
              <a:buChar char="-"/>
            </a:pPr>
            <a:endParaRPr lang="nb-NO" baseline="0"/>
          </a:p>
          <a:p>
            <a:pPr marL="0" indent="0">
              <a:buFontTx/>
              <a:buNone/>
            </a:pPr>
            <a:r>
              <a:rPr lang="nb-NO" baseline="0"/>
              <a:t>Her kan nevnes: stillingsstørrelse, fast/midlertidig, lønn, arbeidstid, ferie, tariffavtale, oppsigelsesregler. AML §14-6 oppstiller minimumskravene til arbeidsavtalen.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9797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begynner med det</a:t>
            </a:r>
            <a:r>
              <a:rPr lang="nb-NO" baseline="0"/>
              <a:t> deltakerne har størst forutsetninger for å orientere seg ut ifra: sitt eget arbeidsforhold. </a:t>
            </a:r>
          </a:p>
          <a:p>
            <a:endParaRPr lang="nb-NO" baseline="0"/>
          </a:p>
          <a:p>
            <a:r>
              <a:rPr lang="nb-NO" baseline="0"/>
              <a:t>Personifiser dette; type «alle arbeidsforhold har noe til felles, også deres: de reguleres av lover og regler og avtaler, som fører med seg rettigheter og plikter. Noen som vet hva dette er?»</a:t>
            </a:r>
          </a:p>
          <a:p>
            <a:endParaRPr lang="nb-NO" baseline="0"/>
          </a:p>
          <a:p>
            <a:r>
              <a:rPr lang="nb-NO" baseline="0"/>
              <a:t>Tenk metodebruk: benytt gjerne noe som gir deltakerne anledning til å bli bedre kjent og summe litt.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9CE58-7C23-4582-8715-2130C0F2FC5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305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80B3B-B4AB-4FAD-B153-CFD693ADD645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8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2E59F-C94E-4337-8EA9-71D932D786B0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8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054850" y="574675"/>
            <a:ext cx="2009775" cy="49371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25525" y="574675"/>
            <a:ext cx="5876925" cy="49371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B1E96-2FED-4B70-8D10-F9C788CC7DDB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4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rgbClr val="40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>
            <a:extLst>
              <a:ext uri="{FF2B5EF4-FFF2-40B4-BE49-F238E27FC236}">
                <a16:creationId xmlns:a16="http://schemas.microsoft.com/office/drawing/2014/main" id="{24C8D908-F797-9B4F-9FDA-0AB583657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3690938" y="642938"/>
            <a:ext cx="6858000" cy="5572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000" y="2031113"/>
            <a:ext cx="8736000" cy="2098800"/>
          </a:xfrm>
        </p:spPr>
        <p:txBody>
          <a:bodyPr anchor="b">
            <a:noAutofit/>
          </a:bodyPr>
          <a:lstStyle>
            <a:lvl1pPr algn="l">
              <a:defRPr sz="3900" b="1" i="0" cap="none" spc="-122" baseline="0">
                <a:solidFill>
                  <a:srgbClr val="0B2340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000" y="4191114"/>
            <a:ext cx="8736000" cy="628312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rgbClr val="0B2340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88C905B-FF1D-A64A-957F-DBC127E59E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001" y="648000"/>
            <a:ext cx="2595517" cy="557486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024491B-4FC6-9E45-A1E8-6C0A2336E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8A5952-D99B-7A45-A50F-E12126BEB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tx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3C3978B-538F-1943-97D0-8DC0E74F8E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95192" y="699446"/>
            <a:ext cx="999586" cy="1230260"/>
          </a:xfrm>
          <a:custGeom>
            <a:avLst/>
            <a:gdLst>
              <a:gd name="connsiteX0" fmla="*/ 615130 w 1230260"/>
              <a:gd name="connsiteY0" fmla="*/ 0 h 1230260"/>
              <a:gd name="connsiteX1" fmla="*/ 1230260 w 1230260"/>
              <a:gd name="connsiteY1" fmla="*/ 615130 h 1230260"/>
              <a:gd name="connsiteX2" fmla="*/ 615130 w 1230260"/>
              <a:gd name="connsiteY2" fmla="*/ 1230260 h 1230260"/>
              <a:gd name="connsiteX3" fmla="*/ 0 w 1230260"/>
              <a:gd name="connsiteY3" fmla="*/ 615130 h 1230260"/>
              <a:gd name="connsiteX4" fmla="*/ 615130 w 1230260"/>
              <a:gd name="connsiteY4" fmla="*/ 0 h 123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260" h="1230260">
                <a:moveTo>
                  <a:pt x="615130" y="0"/>
                </a:moveTo>
                <a:cubicBezTo>
                  <a:pt x="954857" y="0"/>
                  <a:pt x="1230260" y="275403"/>
                  <a:pt x="1230260" y="615130"/>
                </a:cubicBezTo>
                <a:cubicBezTo>
                  <a:pt x="1230260" y="954857"/>
                  <a:pt x="954857" y="1230260"/>
                  <a:pt x="615130" y="1230260"/>
                </a:cubicBezTo>
                <a:cubicBezTo>
                  <a:pt x="275403" y="1230260"/>
                  <a:pt x="0" y="954857"/>
                  <a:pt x="0" y="615130"/>
                </a:cubicBezTo>
                <a:cubicBezTo>
                  <a:pt x="0" y="275403"/>
                  <a:pt x="275403" y="0"/>
                  <a:pt x="6151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813"/>
            </a:lvl1pPr>
          </a:lstStyle>
          <a:p>
            <a:r>
              <a:rPr lang="nb-NO"/>
              <a:t>Klikk på ikonet for å legge til et bilde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rgbClr val="40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000" y="2160000"/>
            <a:ext cx="3488415" cy="2098800"/>
          </a:xfrm>
        </p:spPr>
        <p:txBody>
          <a:bodyPr anchor="b">
            <a:noAutofit/>
          </a:bodyPr>
          <a:lstStyle>
            <a:lvl1pPr algn="l">
              <a:defRPr sz="3250" b="1" i="0" cap="none" baseline="0">
                <a:solidFill>
                  <a:srgbClr val="051C2C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000" y="4320001"/>
            <a:ext cx="3488415" cy="1086237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0097" algn="l"/>
              </a:tabLst>
              <a:defRPr sz="1950">
                <a:solidFill>
                  <a:srgbClr val="051C2C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2482583-E43B-D74C-8528-C9FF807C6D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3732" y="0"/>
            <a:ext cx="5572268" cy="6858000"/>
          </a:xfrm>
          <a:custGeom>
            <a:avLst/>
            <a:gdLst>
              <a:gd name="connsiteX0" fmla="*/ 41006 w 6858176"/>
              <a:gd name="connsiteY0" fmla="*/ 0 h 6858000"/>
              <a:gd name="connsiteX1" fmla="*/ 6858176 w 6858176"/>
              <a:gd name="connsiteY1" fmla="*/ 0 h 6858000"/>
              <a:gd name="connsiteX2" fmla="*/ 6858176 w 6858176"/>
              <a:gd name="connsiteY2" fmla="*/ 6858000 h 6858000"/>
              <a:gd name="connsiteX3" fmla="*/ 873936 w 6858176"/>
              <a:gd name="connsiteY3" fmla="*/ 6858000 h 6858000"/>
              <a:gd name="connsiteX4" fmla="*/ 41006 w 685817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176" h="6858000">
                <a:moveTo>
                  <a:pt x="41006" y="0"/>
                </a:moveTo>
                <a:lnTo>
                  <a:pt x="6858176" y="0"/>
                </a:lnTo>
                <a:lnTo>
                  <a:pt x="6858176" y="6858000"/>
                </a:lnTo>
                <a:lnTo>
                  <a:pt x="873936" y="6858000"/>
                </a:lnTo>
                <a:cubicBezTo>
                  <a:pt x="169142" y="4644359"/>
                  <a:pt x="-113404" y="2317991"/>
                  <a:pt x="41006" y="0"/>
                </a:cubicBezTo>
                <a:close/>
              </a:path>
            </a:pathLst>
          </a:custGeom>
          <a:solidFill>
            <a:srgbClr val="F1F3F2"/>
          </a:solidFill>
        </p:spPr>
        <p:txBody>
          <a:bodyPr wrap="square">
            <a:noAutofit/>
          </a:bodyPr>
          <a:lstStyle>
            <a:lvl1pPr>
              <a:defRPr>
                <a:solidFill>
                  <a:srgbClr val="051C2C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632919B-F252-7B47-A9EF-8DAFD989F1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001" y="648000"/>
            <a:ext cx="2595517" cy="557486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5FFC4F3-FA89-3042-B0CF-395C6F7DF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14BE9E0-8EFF-7A40-B128-6A367D28A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tx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6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arge logo">
    <p:bg>
      <p:bgPr>
        <a:solidFill>
          <a:srgbClr val="40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>
            <a:extLst>
              <a:ext uri="{FF2B5EF4-FFF2-40B4-BE49-F238E27FC236}">
                <a16:creationId xmlns:a16="http://schemas.microsoft.com/office/drawing/2014/main" id="{82F62575-2D5D-E844-B447-9AE189ECE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4333875" y="0"/>
            <a:ext cx="5572125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0B6707D-7A65-5D45-8FAA-B0855398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0500" y="2809800"/>
            <a:ext cx="2925000" cy="165176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430A1A-091E-3048-B3C2-8B925D225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573868D-C7D3-E146-87E5-7E52FEF25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rgbClr val="051B2C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09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06D311-58A1-6D48-8449-E95BB99F1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rgbClr val="051C2C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C6A6CC-CF51-2F48-9D27-C12C461D6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rgbClr val="051C2C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rgbClr val="40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D1B9C2-3D75-F941-963D-F8EC14A1A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09AA94-2F14-3646-910E-13B33D67C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tx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1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bg>
      <p:bgPr>
        <a:solidFill>
          <a:srgbClr val="40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>
            <a:extLst>
              <a:ext uri="{FF2B5EF4-FFF2-40B4-BE49-F238E27FC236}">
                <a16:creationId xmlns:a16="http://schemas.microsoft.com/office/drawing/2014/main" id="{44873962-9EC9-F84A-8545-52E460C38C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55721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000" y="2160000"/>
            <a:ext cx="8736000" cy="2098800"/>
          </a:xfrm>
        </p:spPr>
        <p:txBody>
          <a:bodyPr anchor="b">
            <a:normAutofit/>
          </a:bodyPr>
          <a:lstStyle>
            <a:lvl1pPr algn="l">
              <a:defRPr sz="4388" cap="none" baseline="0">
                <a:solidFill>
                  <a:srgbClr val="0B234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000" y="4320000"/>
            <a:ext cx="8736000" cy="1144800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rgbClr val="0B2340"/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0D1441-1C3F-4846-B052-FA837EFA8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6C10C8-5AF9-374D-9189-A31B7E925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bg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rgbClr val="40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>
            <a:extLst>
              <a:ext uri="{FF2B5EF4-FFF2-40B4-BE49-F238E27FC236}">
                <a16:creationId xmlns:a16="http://schemas.microsoft.com/office/drawing/2014/main" id="{50737742-5E0E-4442-AB83-98AC27025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3690938" y="642938"/>
            <a:ext cx="6858000" cy="5572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000" y="2160000"/>
            <a:ext cx="8736000" cy="2098800"/>
          </a:xfrm>
        </p:spPr>
        <p:txBody>
          <a:bodyPr anchor="b">
            <a:normAutofit/>
          </a:bodyPr>
          <a:lstStyle>
            <a:lvl1pPr algn="l">
              <a:defRPr sz="4388" cap="none" baseline="0">
                <a:solidFill>
                  <a:srgbClr val="0B234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000" y="4320000"/>
            <a:ext cx="8736000" cy="1144800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75">
                <a:solidFill>
                  <a:srgbClr val="0B2340"/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C1730F5-6A46-DD4F-A5A3-77F0C5CC1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762BB90-38DC-8C40-9E66-45DF641D9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bg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94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34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AD8C71-E770-A045-99A3-717D5F8E2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000" y="1897629"/>
            <a:ext cx="4143251" cy="4031223"/>
          </a:xfrm>
        </p:spPr>
        <p:txBody>
          <a:bodyPr/>
          <a:lstStyle>
            <a:lvl1pPr>
              <a:defRPr baseline="0">
                <a:solidFill>
                  <a:srgbClr val="0B2340"/>
                </a:solidFill>
              </a:defRPr>
            </a:lvl1pPr>
            <a:lvl2pPr>
              <a:defRPr baseline="0">
                <a:solidFill>
                  <a:srgbClr val="0B2340"/>
                </a:solidFill>
              </a:defRPr>
            </a:lvl2pPr>
            <a:lvl3pPr>
              <a:defRPr baseline="0">
                <a:solidFill>
                  <a:srgbClr val="0B2340"/>
                </a:solidFill>
              </a:defRPr>
            </a:lvl3pPr>
            <a:lvl4pPr>
              <a:defRPr baseline="0">
                <a:solidFill>
                  <a:srgbClr val="0B2340"/>
                </a:solidFill>
              </a:defRPr>
            </a:lvl4pPr>
            <a:lvl5pPr>
              <a:defRPr baseline="0">
                <a:solidFill>
                  <a:srgbClr val="0B234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E5338D-2AC0-284F-A42C-5F2688864BA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77749" y="1897629"/>
            <a:ext cx="4143251" cy="4031223"/>
          </a:xfrm>
        </p:spPr>
        <p:txBody>
          <a:bodyPr/>
          <a:lstStyle>
            <a:lvl1pPr>
              <a:defRPr baseline="0">
                <a:solidFill>
                  <a:srgbClr val="0B2340"/>
                </a:solidFill>
              </a:defRPr>
            </a:lvl1pPr>
            <a:lvl2pPr>
              <a:defRPr baseline="0">
                <a:solidFill>
                  <a:srgbClr val="0B2340"/>
                </a:solidFill>
              </a:defRPr>
            </a:lvl2pPr>
            <a:lvl3pPr>
              <a:defRPr baseline="0">
                <a:solidFill>
                  <a:srgbClr val="0B2340"/>
                </a:solidFill>
              </a:defRPr>
            </a:lvl3pPr>
            <a:lvl4pPr>
              <a:defRPr baseline="0">
                <a:solidFill>
                  <a:srgbClr val="0B2340"/>
                </a:solidFill>
              </a:defRPr>
            </a:lvl4pPr>
            <a:lvl5pPr>
              <a:defRPr baseline="0">
                <a:solidFill>
                  <a:srgbClr val="0B234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5899006-9F05-7340-9193-1A107C531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AEEFC2-22DA-9943-8E46-478109FFB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rgbClr val="051B2C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48FB6-52E8-41B2-8875-F115C14B43C2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22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ue">
    <p:bg>
      <p:bgPr>
        <a:solidFill>
          <a:srgbClr val="40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34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5000" y="1897629"/>
            <a:ext cx="4143251" cy="4031223"/>
          </a:xfrm>
        </p:spPr>
        <p:txBody>
          <a:bodyPr/>
          <a:lstStyle>
            <a:lvl1pPr>
              <a:defRPr baseline="0">
                <a:solidFill>
                  <a:srgbClr val="0B2340"/>
                </a:solidFill>
              </a:defRPr>
            </a:lvl1pPr>
            <a:lvl2pPr>
              <a:defRPr baseline="0">
                <a:solidFill>
                  <a:srgbClr val="0B2340"/>
                </a:solidFill>
              </a:defRPr>
            </a:lvl2pPr>
            <a:lvl3pPr>
              <a:defRPr baseline="0">
                <a:solidFill>
                  <a:srgbClr val="0B2340"/>
                </a:solidFill>
              </a:defRPr>
            </a:lvl3pPr>
            <a:lvl4pPr>
              <a:defRPr baseline="0">
                <a:solidFill>
                  <a:srgbClr val="0B2340"/>
                </a:solidFill>
              </a:defRPr>
            </a:lvl4pPr>
            <a:lvl5pPr>
              <a:defRPr baseline="0">
                <a:solidFill>
                  <a:srgbClr val="0B234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82276E-8466-F144-8405-4E335D2D481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77749" y="1897629"/>
            <a:ext cx="4143251" cy="4031223"/>
          </a:xfrm>
        </p:spPr>
        <p:txBody>
          <a:bodyPr/>
          <a:lstStyle>
            <a:lvl1pPr>
              <a:defRPr baseline="0">
                <a:solidFill>
                  <a:srgbClr val="0B2340"/>
                </a:solidFill>
              </a:defRPr>
            </a:lvl1pPr>
            <a:lvl2pPr>
              <a:defRPr baseline="0">
                <a:solidFill>
                  <a:srgbClr val="0B2340"/>
                </a:solidFill>
              </a:defRPr>
            </a:lvl2pPr>
            <a:lvl3pPr>
              <a:defRPr baseline="0">
                <a:solidFill>
                  <a:srgbClr val="0B2340"/>
                </a:solidFill>
              </a:defRPr>
            </a:lvl3pPr>
            <a:lvl4pPr>
              <a:defRPr baseline="0">
                <a:solidFill>
                  <a:srgbClr val="0B2340"/>
                </a:solidFill>
              </a:defRPr>
            </a:lvl4pPr>
            <a:lvl5pPr>
              <a:defRPr baseline="0">
                <a:solidFill>
                  <a:srgbClr val="0B234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FB82A7-A973-6D4D-A2B3-F6F07D762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384ED65-B2EF-204D-BD7D-F09FB5DD4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tx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000" y="1897628"/>
            <a:ext cx="4140162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75" b="1" i="0" baseline="0">
                <a:solidFill>
                  <a:srgbClr val="0B2340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000" y="2861971"/>
            <a:ext cx="4140162" cy="3066880"/>
          </a:xfrm>
        </p:spPr>
        <p:txBody>
          <a:bodyPr/>
          <a:lstStyle>
            <a:lvl1pPr>
              <a:defRPr baseline="0">
                <a:solidFill>
                  <a:srgbClr val="0B2340"/>
                </a:solidFill>
              </a:defRPr>
            </a:lvl1pPr>
            <a:lvl2pPr>
              <a:defRPr baseline="0">
                <a:solidFill>
                  <a:srgbClr val="0B2340"/>
                </a:solidFill>
              </a:defRPr>
            </a:lvl2pPr>
            <a:lvl3pPr>
              <a:defRPr baseline="0">
                <a:solidFill>
                  <a:srgbClr val="0B2340"/>
                </a:solidFill>
              </a:defRPr>
            </a:lvl3pPr>
            <a:lvl4pPr>
              <a:defRPr baseline="0">
                <a:solidFill>
                  <a:srgbClr val="0B2340"/>
                </a:solidFill>
              </a:defRPr>
            </a:lvl4pPr>
            <a:lvl5pPr>
              <a:defRPr baseline="0">
                <a:solidFill>
                  <a:srgbClr val="0B234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49D30DE-E986-EE4D-AAE3-C9B007ABE63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180840" y="1897628"/>
            <a:ext cx="4140162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75" b="1" i="0" baseline="0">
                <a:solidFill>
                  <a:srgbClr val="0B2340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5F5CF7-14AF-1B4B-BB9D-424BBDA617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80840" y="2861971"/>
            <a:ext cx="4140162" cy="3066880"/>
          </a:xfrm>
        </p:spPr>
        <p:txBody>
          <a:bodyPr/>
          <a:lstStyle>
            <a:lvl1pPr>
              <a:defRPr baseline="0">
                <a:solidFill>
                  <a:srgbClr val="0B2340"/>
                </a:solidFill>
              </a:defRPr>
            </a:lvl1pPr>
            <a:lvl2pPr>
              <a:defRPr baseline="0">
                <a:solidFill>
                  <a:srgbClr val="0B2340"/>
                </a:solidFill>
              </a:defRPr>
            </a:lvl2pPr>
            <a:lvl3pPr>
              <a:defRPr baseline="0">
                <a:solidFill>
                  <a:srgbClr val="0B2340"/>
                </a:solidFill>
              </a:defRPr>
            </a:lvl3pPr>
            <a:lvl4pPr>
              <a:defRPr baseline="0">
                <a:solidFill>
                  <a:srgbClr val="0B2340"/>
                </a:solidFill>
              </a:defRPr>
            </a:lvl4pPr>
            <a:lvl5pPr>
              <a:defRPr baseline="0">
                <a:solidFill>
                  <a:srgbClr val="0B234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AC22AE6-C670-CF40-A001-3A4BD1EB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00" y="587481"/>
            <a:ext cx="8736000" cy="1192161"/>
          </a:xfrm>
        </p:spPr>
        <p:txBody>
          <a:bodyPr/>
          <a:lstStyle>
            <a:lvl1pPr>
              <a:defRPr>
                <a:solidFill>
                  <a:srgbClr val="0B234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E3198C4-F73D-2349-8443-10FFE65AD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rgbClr val="051C2C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B3774A1-C96D-0A4D-B8E0-A9FF7F697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rgbClr val="051C2C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bg>
      <p:bgPr>
        <a:solidFill>
          <a:srgbClr val="40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CB87F1-048B-9F44-8DFB-DB058F55C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000" y="1897628"/>
            <a:ext cx="4140162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75" b="1" i="0" baseline="0">
                <a:solidFill>
                  <a:srgbClr val="0B2340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A01C341-B20F-CF42-B9F1-9FBFE9DD7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000" y="2861971"/>
            <a:ext cx="4140162" cy="3066880"/>
          </a:xfrm>
        </p:spPr>
        <p:txBody>
          <a:bodyPr/>
          <a:lstStyle>
            <a:lvl1pPr>
              <a:defRPr baseline="0">
                <a:solidFill>
                  <a:srgbClr val="0B2340"/>
                </a:solidFill>
              </a:defRPr>
            </a:lvl1pPr>
            <a:lvl2pPr>
              <a:defRPr baseline="0">
                <a:solidFill>
                  <a:srgbClr val="0B2340"/>
                </a:solidFill>
              </a:defRPr>
            </a:lvl2pPr>
            <a:lvl3pPr>
              <a:defRPr baseline="0">
                <a:solidFill>
                  <a:srgbClr val="0B2340"/>
                </a:solidFill>
              </a:defRPr>
            </a:lvl3pPr>
            <a:lvl4pPr>
              <a:defRPr baseline="0">
                <a:solidFill>
                  <a:srgbClr val="0B2340"/>
                </a:solidFill>
              </a:defRPr>
            </a:lvl4pPr>
            <a:lvl5pPr>
              <a:defRPr baseline="0">
                <a:solidFill>
                  <a:srgbClr val="0B234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502F8AB-8D12-AC43-8A33-3BDEB8191B7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180840" y="1897628"/>
            <a:ext cx="4140162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75" b="1" i="0" baseline="0">
                <a:solidFill>
                  <a:srgbClr val="0B2340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476130BC-EC10-6742-BC70-C44E8B18EB6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80840" y="2861971"/>
            <a:ext cx="4140162" cy="3066880"/>
          </a:xfrm>
        </p:spPr>
        <p:txBody>
          <a:bodyPr/>
          <a:lstStyle>
            <a:lvl1pPr>
              <a:defRPr baseline="0">
                <a:solidFill>
                  <a:srgbClr val="0B2340"/>
                </a:solidFill>
              </a:defRPr>
            </a:lvl1pPr>
            <a:lvl2pPr>
              <a:defRPr baseline="0">
                <a:solidFill>
                  <a:srgbClr val="0B2340"/>
                </a:solidFill>
              </a:defRPr>
            </a:lvl2pPr>
            <a:lvl3pPr>
              <a:defRPr baseline="0">
                <a:solidFill>
                  <a:srgbClr val="0B2340"/>
                </a:solidFill>
              </a:defRPr>
            </a:lvl3pPr>
            <a:lvl4pPr>
              <a:defRPr baseline="0">
                <a:solidFill>
                  <a:srgbClr val="0B2340"/>
                </a:solidFill>
              </a:defRPr>
            </a:lvl4pPr>
            <a:lvl5pPr>
              <a:defRPr baseline="0">
                <a:solidFill>
                  <a:srgbClr val="0B234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C0358DF-C308-7E4A-92A3-CCF4BBBE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00" y="587481"/>
            <a:ext cx="8736000" cy="1192161"/>
          </a:xfrm>
        </p:spPr>
        <p:txBody>
          <a:bodyPr/>
          <a:lstStyle>
            <a:lvl1pPr>
              <a:defRPr>
                <a:solidFill>
                  <a:srgbClr val="0B234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A0791A-35C9-284F-B9EE-D0406691E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FBD14B2-5AB7-D946-B0CC-15A31B121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tx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11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34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15062D-EB2B-1A46-8E61-97FDC4045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rgbClr val="051C2C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D3FA6C-C597-B842-8DC1-F51B63C18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rgbClr val="051C2C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AA106-1952-B44D-8022-4C711A342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rgbClr val="051C2C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9BB55-FAD1-454E-9D30-8F06E8B14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rgbClr val="051C2C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9906000" cy="6857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169" y="685800"/>
            <a:ext cx="3132773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900" baseline="0">
                <a:solidFill>
                  <a:srgbClr val="0B234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169" y="2856344"/>
            <a:ext cx="3132773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219"/>
              </a:spcAft>
              <a:buNone/>
              <a:defRPr sz="1300">
                <a:solidFill>
                  <a:srgbClr val="0B2340"/>
                </a:solidFill>
              </a:defRPr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5794981-6A42-7A40-B411-5DD5C61FB8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33732" y="0"/>
            <a:ext cx="5572268" cy="6858000"/>
          </a:xfrm>
          <a:custGeom>
            <a:avLst/>
            <a:gdLst>
              <a:gd name="connsiteX0" fmla="*/ 41006 w 6858176"/>
              <a:gd name="connsiteY0" fmla="*/ 0 h 6858000"/>
              <a:gd name="connsiteX1" fmla="*/ 6858176 w 6858176"/>
              <a:gd name="connsiteY1" fmla="*/ 0 h 6858000"/>
              <a:gd name="connsiteX2" fmla="*/ 6858176 w 6858176"/>
              <a:gd name="connsiteY2" fmla="*/ 6858000 h 6858000"/>
              <a:gd name="connsiteX3" fmla="*/ 873936 w 6858176"/>
              <a:gd name="connsiteY3" fmla="*/ 6858000 h 6858000"/>
              <a:gd name="connsiteX4" fmla="*/ 41006 w 685817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176" h="6858000">
                <a:moveTo>
                  <a:pt x="41006" y="0"/>
                </a:moveTo>
                <a:lnTo>
                  <a:pt x="6858176" y="0"/>
                </a:lnTo>
                <a:lnTo>
                  <a:pt x="6858176" y="6858000"/>
                </a:lnTo>
                <a:lnTo>
                  <a:pt x="873936" y="6858000"/>
                </a:lnTo>
                <a:cubicBezTo>
                  <a:pt x="169142" y="4644361"/>
                  <a:pt x="-113404" y="2317993"/>
                  <a:pt x="41006" y="0"/>
                </a:cubicBezTo>
                <a:close/>
              </a:path>
            </a:pathLst>
          </a:custGeom>
          <a:solidFill>
            <a:srgbClr val="F1F3F2"/>
          </a:solidFill>
        </p:spPr>
        <p:txBody>
          <a:bodyPr wrap="square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0EB7F51-7FE2-9A4A-8789-A9A05BEE1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2203FF-B7F0-BB42-98C6-64D2B422B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tx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 userDrawn="1"/>
        </p:nvSpPr>
        <p:spPr>
          <a:xfrm>
            <a:off x="0" y="376"/>
            <a:ext cx="9906000" cy="6857624"/>
          </a:xfrm>
          <a:prstGeom prst="rect">
            <a:avLst/>
          </a:prstGeom>
          <a:solidFill>
            <a:srgbClr val="40B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169" y="685800"/>
            <a:ext cx="3132773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900" baseline="0">
                <a:solidFill>
                  <a:srgbClr val="0B234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169" y="2855968"/>
            <a:ext cx="3132773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219"/>
              </a:spcAft>
              <a:buNone/>
              <a:defRPr sz="1300">
                <a:solidFill>
                  <a:srgbClr val="0B2340"/>
                </a:solidFill>
              </a:defRPr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250B8CD-3984-8343-859B-A3C28770C0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33732" y="0"/>
            <a:ext cx="5572268" cy="6858000"/>
          </a:xfrm>
          <a:custGeom>
            <a:avLst/>
            <a:gdLst>
              <a:gd name="connsiteX0" fmla="*/ 41006 w 6858176"/>
              <a:gd name="connsiteY0" fmla="*/ 0 h 6858000"/>
              <a:gd name="connsiteX1" fmla="*/ 6858176 w 6858176"/>
              <a:gd name="connsiteY1" fmla="*/ 0 h 6858000"/>
              <a:gd name="connsiteX2" fmla="*/ 6858176 w 6858176"/>
              <a:gd name="connsiteY2" fmla="*/ 6858000 h 6858000"/>
              <a:gd name="connsiteX3" fmla="*/ 873936 w 6858176"/>
              <a:gd name="connsiteY3" fmla="*/ 6858000 h 6858000"/>
              <a:gd name="connsiteX4" fmla="*/ 41006 w 685817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176" h="6858000">
                <a:moveTo>
                  <a:pt x="41006" y="0"/>
                </a:moveTo>
                <a:lnTo>
                  <a:pt x="6858176" y="0"/>
                </a:lnTo>
                <a:lnTo>
                  <a:pt x="6858176" y="6858000"/>
                </a:lnTo>
                <a:lnTo>
                  <a:pt x="873936" y="6858000"/>
                </a:lnTo>
                <a:cubicBezTo>
                  <a:pt x="169142" y="4644359"/>
                  <a:pt x="-113404" y="2317991"/>
                  <a:pt x="41006" y="0"/>
                </a:cubicBezTo>
                <a:close/>
              </a:path>
            </a:pathLst>
          </a:custGeom>
          <a:solidFill>
            <a:srgbClr val="F1F3F2"/>
          </a:solidFill>
        </p:spPr>
        <p:txBody>
          <a:bodyPr wrap="square">
            <a:noAutofit/>
          </a:bodyPr>
          <a:lstStyle>
            <a:lvl1pPr>
              <a:defRPr>
                <a:solidFill>
                  <a:srgbClr val="051C2C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C792AA-2F97-224E-86C9-060E5B354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4303D1-45AD-8A40-84B2-FE23EC82D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tx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 userDrawn="1"/>
        </p:nvSpPr>
        <p:spPr>
          <a:xfrm>
            <a:off x="0" y="376"/>
            <a:ext cx="9906000" cy="6857624"/>
          </a:xfrm>
          <a:prstGeom prst="rect">
            <a:avLst/>
          </a:prstGeom>
          <a:solidFill>
            <a:srgbClr val="40B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169" y="5097517"/>
            <a:ext cx="8729663" cy="769883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219"/>
              </a:spcAft>
              <a:buNone/>
              <a:defRPr sz="1300">
                <a:solidFill>
                  <a:srgbClr val="0B2340"/>
                </a:solidFill>
              </a:defRPr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78FF0E8-3F29-5249-AA8D-886B093148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906000" cy="4671929"/>
          </a:xfrm>
          <a:custGeom>
            <a:avLst/>
            <a:gdLst>
              <a:gd name="connsiteX0" fmla="*/ 0 w 12192000"/>
              <a:gd name="connsiteY0" fmla="*/ 0 h 4671929"/>
              <a:gd name="connsiteX1" fmla="*/ 12192000 w 12192000"/>
              <a:gd name="connsiteY1" fmla="*/ 0 h 4671929"/>
              <a:gd name="connsiteX2" fmla="*/ 12192000 w 12192000"/>
              <a:gd name="connsiteY2" fmla="*/ 3524229 h 4671929"/>
              <a:gd name="connsiteX3" fmla="*/ 0 w 12192000"/>
              <a:gd name="connsiteY3" fmla="*/ 4583706 h 467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671929">
                <a:moveTo>
                  <a:pt x="0" y="0"/>
                </a:moveTo>
                <a:lnTo>
                  <a:pt x="12192000" y="0"/>
                </a:lnTo>
                <a:lnTo>
                  <a:pt x="12192000" y="3524229"/>
                </a:lnTo>
                <a:cubicBezTo>
                  <a:pt x="8206174" y="4498243"/>
                  <a:pt x="4094327" y="4855560"/>
                  <a:pt x="0" y="4583706"/>
                </a:cubicBezTo>
                <a:close/>
              </a:path>
            </a:pathLst>
          </a:custGeom>
          <a:solidFill>
            <a:srgbClr val="F1F3F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939B030-5787-DE4D-8848-B396B29D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33D29E7-CCA5-9545-A159-2626DB755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tx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00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">
    <p:bg>
      <p:bgPr>
        <a:solidFill>
          <a:srgbClr val="40B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>
            <a:extLst>
              <a:ext uri="{FF2B5EF4-FFF2-40B4-BE49-F238E27FC236}">
                <a16:creationId xmlns:a16="http://schemas.microsoft.com/office/drawing/2014/main" id="{86F4BE9F-E895-214F-ABA2-2D8E3BD4C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4333875" y="0"/>
            <a:ext cx="5572125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A6F9991-8A0E-B545-A8AA-F8539C877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000" y="685800"/>
            <a:ext cx="8736000" cy="5181600"/>
          </a:xfrm>
        </p:spPr>
        <p:txBody>
          <a:bodyPr anchor="ctr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4388" b="1" i="0" baseline="0">
                <a:solidFill>
                  <a:srgbClr val="0B2340"/>
                </a:solidFill>
                <a:latin typeface="+mj-lt"/>
              </a:defRPr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095EBB-78BE-D542-A7F4-FCE0FC67F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0B84E9-5C5B-5940-B31B-CFC845005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chemeClr val="tx1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72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/>
          <a:lstStyle>
            <a:lvl1pPr algn="ctr">
              <a:defRPr sz="4875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AF4B4F-1A5A-453E-9CC6-32FCA992750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24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90109-E3FE-4C75-8389-00FA551A5E4D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2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tellysbilde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ki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88"/>
            <a:ext cx="3293401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Logo-bl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07" y="6308725"/>
            <a:ext cx="1159139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534974" y="0"/>
            <a:ext cx="779066" cy="68580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005288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nb-NO" altLang="nb-NO" sz="1463"/>
          </a:p>
        </p:txBody>
      </p:sp>
      <p:sp>
        <p:nvSpPr>
          <p:cNvPr id="1016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8376" y="333377"/>
            <a:ext cx="6162014" cy="5688013"/>
          </a:xfrm>
        </p:spPr>
        <p:txBody>
          <a:bodyPr anchor="ctr"/>
          <a:lstStyle>
            <a:lvl1pPr marL="0" indent="0">
              <a:buFontTx/>
              <a:buNone/>
              <a:defRPr sz="2275">
                <a:solidFill>
                  <a:srgbClr val="13B5EA"/>
                </a:solidFill>
              </a:defRPr>
            </a:lvl1pPr>
          </a:lstStyle>
          <a:p>
            <a:pPr lvl="0"/>
            <a:r>
              <a:rPr lang="nb-NO" noProof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960914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08376" y="1196975"/>
            <a:ext cx="6320235" cy="10795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3508376" y="2465388"/>
            <a:ext cx="6320235" cy="3700462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FBC55-5B6E-4985-9892-AEBFD710B1BE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97483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508375" y="2465388"/>
            <a:ext cx="3076708" cy="3700462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750184" y="2465388"/>
            <a:ext cx="3078427" cy="3700462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000CE-A468-4B0B-ACA5-7BFC6EC185F6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1919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25525" y="1811338"/>
            <a:ext cx="3902075" cy="370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80000" y="1811338"/>
            <a:ext cx="3902075" cy="370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7D3C7-C6FE-40C5-AB2A-6607BD97A4D4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4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0B4B1-D670-4DD7-A089-F5FDC94C7CA7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C7DF3-AF42-42C9-86C6-0C469E73D57E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0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E4F05-57A1-412F-9AC3-D3BEA288499B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7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5A1FA-C5F9-4A8C-8ED5-04AA0AEE7991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08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84145-5C79-4039-82F2-0409685B3245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7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0288" y="574675"/>
            <a:ext cx="80343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5525" y="1811338"/>
            <a:ext cx="795655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4400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9333" name="Picture 14" descr="Logo-blaa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338" y="6281738"/>
            <a:ext cx="11588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6050" y="6381750"/>
            <a:ext cx="23114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9933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14700" y="6381750"/>
            <a:ext cx="45243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18450" y="6381750"/>
            <a:ext cx="5953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CE290D5B-03CD-451C-9150-C101887B30AA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1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66700" indent="-266700" algn="l" rtl="0" fontAlgn="base">
        <a:spcBef>
          <a:spcPct val="20000"/>
        </a:spcBef>
        <a:spcAft>
          <a:spcPct val="2000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1463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806450" indent="-265113" algn="l" rtl="0" fontAlgn="base">
        <a:spcBef>
          <a:spcPct val="20000"/>
        </a:spcBef>
        <a:spcAft>
          <a:spcPct val="20000"/>
        </a:spcAft>
        <a:buClr>
          <a:schemeClr val="hlink"/>
        </a:buClr>
        <a:buChar char="•"/>
        <a:defRPr>
          <a:solidFill>
            <a:schemeClr val="tx1"/>
          </a:solidFill>
          <a:latin typeface="+mn-lt"/>
        </a:defRPr>
      </a:lvl3pPr>
      <a:lvl4pPr marL="1073150" indent="-265113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4pPr>
      <a:lvl5pPr marL="1339850" indent="-265113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charset="0"/>
        <a:buChar char="»"/>
        <a:defRPr sz="1600">
          <a:solidFill>
            <a:schemeClr val="tx1"/>
          </a:solidFill>
          <a:latin typeface="+mn-lt"/>
        </a:defRPr>
      </a:lvl5pPr>
      <a:lvl6pPr marL="1797050" indent="-265113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charset="0"/>
        <a:buChar char="»"/>
        <a:defRPr sz="1600">
          <a:solidFill>
            <a:schemeClr val="tx1"/>
          </a:solidFill>
          <a:latin typeface="+mn-lt"/>
        </a:defRPr>
      </a:lvl6pPr>
      <a:lvl7pPr marL="2254250" indent="-265113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charset="0"/>
        <a:buChar char="»"/>
        <a:defRPr sz="1600">
          <a:solidFill>
            <a:schemeClr val="tx1"/>
          </a:solidFill>
          <a:latin typeface="+mn-lt"/>
        </a:defRPr>
      </a:lvl7pPr>
      <a:lvl8pPr marL="2711450" indent="-265113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charset="0"/>
        <a:buChar char="»"/>
        <a:defRPr sz="1600">
          <a:solidFill>
            <a:schemeClr val="tx1"/>
          </a:solidFill>
          <a:latin typeface="+mn-lt"/>
        </a:defRPr>
      </a:lvl8pPr>
      <a:lvl9pPr marL="3168650" indent="-265113" algn="l" rtl="0" fontAlgn="base">
        <a:spcBef>
          <a:spcPct val="20000"/>
        </a:spcBef>
        <a:spcAft>
          <a:spcPct val="20000"/>
        </a:spcAft>
        <a:buClr>
          <a:schemeClr val="hlink"/>
        </a:buClr>
        <a:buFont typeface="Arial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5000" y="587481"/>
            <a:ext cx="8736000" cy="1192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000" y="1897628"/>
            <a:ext cx="8736000" cy="4031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1292BA-9F9B-3E4D-9717-50FCEDB0B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3" b="0" spc="8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55576B-0AF9-6A48-9CE5-946A07426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  <a:prstGeom prst="rect">
            <a:avLst/>
          </a:prstGeom>
        </p:spPr>
        <p:txBody>
          <a:bodyPr anchor="b"/>
          <a:lstStyle>
            <a:lvl1pPr algn="r">
              <a:defRPr sz="731" b="0" i="0">
                <a:solidFill>
                  <a:srgbClr val="051B2C"/>
                </a:solidFill>
                <a:latin typeface="+mn-lt"/>
                <a:ea typeface="Arial" panose="020B0604020202020204" pitchFamily="34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663" r:id="rId2"/>
    <p:sldLayoutId id="2147483667" r:id="rId3"/>
    <p:sldLayoutId id="2147484006" r:id="rId4"/>
    <p:sldLayoutId id="2147483664" r:id="rId5"/>
    <p:sldLayoutId id="2147483991" r:id="rId6"/>
    <p:sldLayoutId id="2147483662" r:id="rId7"/>
    <p:sldLayoutId id="2147484008" r:id="rId8"/>
    <p:sldLayoutId id="2147483665" r:id="rId9"/>
    <p:sldLayoutId id="2147483994" r:id="rId10"/>
    <p:sldLayoutId id="2147483666" r:id="rId11"/>
    <p:sldLayoutId id="2147484010" r:id="rId12"/>
    <p:sldLayoutId id="2147484011" r:id="rId13"/>
    <p:sldLayoutId id="2147483996" r:id="rId14"/>
    <p:sldLayoutId id="2147483997" r:id="rId15"/>
    <p:sldLayoutId id="2147483660" r:id="rId16"/>
    <p:sldLayoutId id="2147483668" r:id="rId17"/>
    <p:sldLayoutId id="2147483669" r:id="rId18"/>
    <p:sldLayoutId id="2147483670" r:id="rId19"/>
    <p:sldLayoutId id="2147483671" r:id="rId20"/>
    <p:sldLayoutId id="2147483672" r:id="rId21"/>
  </p:sldLayoutIdLst>
  <p:hf hdr="0" dt="0"/>
  <p:txStyles>
    <p:titleStyle>
      <a:lvl1pPr algn="l" defTabSz="742950" rtl="0" eaLnBrk="1" latinLnBrk="0" hangingPunct="1">
        <a:lnSpc>
          <a:spcPct val="89000"/>
        </a:lnSpc>
        <a:spcBef>
          <a:spcPct val="0"/>
        </a:spcBef>
        <a:buNone/>
        <a:defRPr sz="3575" b="1" i="0" kern="1200" baseline="0">
          <a:solidFill>
            <a:srgbClr val="0B2340"/>
          </a:solidFill>
          <a:latin typeface="+mj-lt"/>
          <a:ea typeface="+mj-ea"/>
          <a:cs typeface="+mj-cs"/>
        </a:defRPr>
      </a:lvl1pPr>
    </p:titleStyle>
    <p:bodyStyle>
      <a:lvl1pPr marL="181868" indent="-181868" algn="l" defTabSz="742950" rtl="0" eaLnBrk="1" latinLnBrk="0" hangingPunct="1">
        <a:lnSpc>
          <a:spcPct val="94000"/>
        </a:lnSpc>
        <a:spcBef>
          <a:spcPts val="813"/>
        </a:spcBef>
        <a:spcAft>
          <a:spcPts val="163"/>
        </a:spcAft>
        <a:buFont typeface="Arial" panose="020B0604020202020204" pitchFamily="34" charset="0"/>
        <a:buChar char="•"/>
        <a:tabLst/>
        <a:defRPr sz="2275" kern="1200" baseline="0">
          <a:solidFill>
            <a:srgbClr val="0B2340"/>
          </a:solidFill>
          <a:latin typeface="+mn-lt"/>
          <a:ea typeface="+mn-ea"/>
          <a:cs typeface="+mn-cs"/>
        </a:defRPr>
      </a:lvl1pPr>
      <a:lvl2pPr marL="650081" indent="-217984" algn="l" defTabSz="742950" rtl="0" eaLnBrk="1" latinLnBrk="0" hangingPunct="1">
        <a:lnSpc>
          <a:spcPct val="94000"/>
        </a:lnSpc>
        <a:spcBef>
          <a:spcPts val="406"/>
        </a:spcBef>
        <a:spcAft>
          <a:spcPts val="163"/>
        </a:spcAft>
        <a:buFont typeface="Franklin Gothic Book" panose="020B0503020102020204" pitchFamily="34" charset="0"/>
        <a:buChar char="–"/>
        <a:tabLst/>
        <a:defRPr sz="1950" i="0" kern="1200" baseline="0">
          <a:solidFill>
            <a:srgbClr val="0B2340"/>
          </a:solidFill>
          <a:latin typeface="+mn-lt"/>
          <a:ea typeface="+mn-ea"/>
          <a:cs typeface="+mn-cs"/>
        </a:defRPr>
      </a:lvl2pPr>
      <a:lvl3pPr marL="975122" indent="-171550" algn="l" defTabSz="742950" rtl="0" eaLnBrk="1" latinLnBrk="0" hangingPunct="1">
        <a:lnSpc>
          <a:spcPct val="94000"/>
        </a:lnSpc>
        <a:spcBef>
          <a:spcPts val="406"/>
        </a:spcBef>
        <a:spcAft>
          <a:spcPts val="163"/>
        </a:spcAft>
        <a:buFont typeface="Arial" panose="020B0604020202020204" pitchFamily="34" charset="0"/>
        <a:buChar char="•"/>
        <a:tabLst/>
        <a:defRPr sz="1625" kern="1200" baseline="0">
          <a:solidFill>
            <a:srgbClr val="0B2340"/>
          </a:solidFill>
          <a:latin typeface="+mn-lt"/>
          <a:ea typeface="+mn-ea"/>
          <a:cs typeface="+mn-cs"/>
        </a:defRPr>
      </a:lvl3pPr>
      <a:lvl4pPr marL="1341438" indent="-166390" algn="l" defTabSz="742950" rtl="0" eaLnBrk="1" latinLnBrk="0" hangingPunct="1">
        <a:lnSpc>
          <a:spcPct val="94000"/>
        </a:lnSpc>
        <a:spcBef>
          <a:spcPts val="406"/>
        </a:spcBef>
        <a:spcAft>
          <a:spcPts val="163"/>
        </a:spcAft>
        <a:buFont typeface="Franklin Gothic Book" panose="020B0503020102020204" pitchFamily="34" charset="0"/>
        <a:buChar char="–"/>
        <a:tabLst/>
        <a:defRPr sz="1463" i="0" kern="1200" baseline="0">
          <a:solidFill>
            <a:srgbClr val="0B2340"/>
          </a:solidFill>
          <a:latin typeface="+mn-lt"/>
          <a:ea typeface="+mn-ea"/>
          <a:cs typeface="+mn-cs"/>
        </a:defRPr>
      </a:lvl4pPr>
      <a:lvl5pPr marL="1666478" indent="-119956" algn="l" defTabSz="742950" rtl="0" eaLnBrk="1" latinLnBrk="0" hangingPunct="1">
        <a:lnSpc>
          <a:spcPct val="94000"/>
        </a:lnSpc>
        <a:spcBef>
          <a:spcPts val="406"/>
        </a:spcBef>
        <a:spcAft>
          <a:spcPts val="163"/>
        </a:spcAft>
        <a:buFont typeface="Arial" panose="020B0604020202020204" pitchFamily="34" charset="0"/>
        <a:buChar char="•"/>
        <a:tabLst/>
        <a:defRPr sz="1300" kern="1200" baseline="0">
          <a:solidFill>
            <a:srgbClr val="0B2340"/>
          </a:solidFill>
          <a:latin typeface="+mn-lt"/>
          <a:ea typeface="+mn-ea"/>
          <a:cs typeface="+mn-cs"/>
        </a:defRPr>
      </a:lvl5pPr>
      <a:lvl6pPr marL="2228850" indent="-312039" algn="l" defTabSz="742950" rtl="0" eaLnBrk="1" latinLnBrk="0" hangingPunct="1">
        <a:lnSpc>
          <a:spcPct val="94000"/>
        </a:lnSpc>
        <a:spcBef>
          <a:spcPts val="406"/>
        </a:spcBef>
        <a:spcAft>
          <a:spcPts val="163"/>
        </a:spcAft>
        <a:buFont typeface="Franklin Gothic Book" panose="020B0503020102020204" pitchFamily="34" charset="0"/>
        <a:buChar char="–"/>
        <a:defRPr sz="13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600325" indent="-312039" algn="l" defTabSz="742950" rtl="0" eaLnBrk="1" latinLnBrk="0" hangingPunct="1">
        <a:lnSpc>
          <a:spcPct val="94000"/>
        </a:lnSpc>
        <a:spcBef>
          <a:spcPts val="406"/>
        </a:spcBef>
        <a:spcAft>
          <a:spcPts val="163"/>
        </a:spcAft>
        <a:buFont typeface="Franklin Gothic Book" panose="020B0503020102020204" pitchFamily="34" charset="0"/>
        <a:buChar char="■"/>
        <a:defRPr sz="1138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971800" indent="-312039" algn="l" defTabSz="742950" rtl="0" eaLnBrk="1" latinLnBrk="0" hangingPunct="1">
        <a:lnSpc>
          <a:spcPct val="94000"/>
        </a:lnSpc>
        <a:spcBef>
          <a:spcPts val="406"/>
        </a:spcBef>
        <a:spcAft>
          <a:spcPts val="163"/>
        </a:spcAft>
        <a:buFont typeface="Franklin Gothic Book" panose="020B0503020102020204" pitchFamily="34" charset="0"/>
        <a:buChar char="–"/>
        <a:defRPr sz="1138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343275" indent="-312039" algn="l" defTabSz="742950" rtl="0" eaLnBrk="1" latinLnBrk="0" hangingPunct="1">
        <a:lnSpc>
          <a:spcPct val="94000"/>
        </a:lnSpc>
        <a:spcBef>
          <a:spcPts val="406"/>
        </a:spcBef>
        <a:spcAft>
          <a:spcPts val="163"/>
        </a:spcAft>
        <a:buFont typeface="Franklin Gothic Book" panose="020B0503020102020204" pitchFamily="34" charset="0"/>
        <a:buChar char="■"/>
        <a:defRPr sz="1138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6" orient="horz" pos="3696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  <p15:guide id="8" orient="horz" pos="1512" userDrawn="1">
          <p15:clr>
            <a:srgbClr val="F26B43"/>
          </p15:clr>
        </p15:guide>
        <p15:guide id="9" pos="5616" userDrawn="1">
          <p15:clr>
            <a:srgbClr val="F26B43"/>
          </p15:clr>
        </p15:guide>
        <p15:guide id="10" pos="761" userDrawn="1">
          <p15:clr>
            <a:srgbClr val="F26B43"/>
          </p15:clr>
        </p15:guide>
        <p15:guide id="11" pos="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gif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ma4WEObJGs" TargetMode="Externa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6RBCWoCiKU" TargetMode="Externa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o-DecLQDYs" TargetMode="Externa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ZBJavrvohs" TargetMode="Externa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585000" y="2160000"/>
            <a:ext cx="3488415" cy="2098800"/>
          </a:xfrm>
        </p:spPr>
        <p:txBody>
          <a:bodyPr anchor="b">
            <a:normAutofit/>
          </a:bodyPr>
          <a:lstStyle/>
          <a:p>
            <a:r>
              <a:rPr lang="nb-NO"/>
              <a:t>Det organiserte arbeidslivet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664823-017A-F77A-687F-88CFDF5D8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000" y="4320001"/>
            <a:ext cx="3488415" cy="108623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2" r="26874" b="-2"/>
          <a:stretch/>
        </p:blipFill>
        <p:spPr>
          <a:xfrm>
            <a:off x="4333732" y="10"/>
            <a:ext cx="5572268" cy="6857990"/>
          </a:xfrm>
          <a:custGeom>
            <a:avLst/>
            <a:gdLst>
              <a:gd name="connsiteX0" fmla="*/ 41006 w 6858176"/>
              <a:gd name="connsiteY0" fmla="*/ 0 h 6858000"/>
              <a:gd name="connsiteX1" fmla="*/ 6858176 w 6858176"/>
              <a:gd name="connsiteY1" fmla="*/ 0 h 6858000"/>
              <a:gd name="connsiteX2" fmla="*/ 6858176 w 6858176"/>
              <a:gd name="connsiteY2" fmla="*/ 6858000 h 6858000"/>
              <a:gd name="connsiteX3" fmla="*/ 873936 w 6858176"/>
              <a:gd name="connsiteY3" fmla="*/ 6858000 h 6858000"/>
              <a:gd name="connsiteX4" fmla="*/ 41006 w 685817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176" h="6858000">
                <a:moveTo>
                  <a:pt x="41006" y="0"/>
                </a:moveTo>
                <a:lnTo>
                  <a:pt x="6858176" y="0"/>
                </a:lnTo>
                <a:lnTo>
                  <a:pt x="6858176" y="6858000"/>
                </a:lnTo>
                <a:lnTo>
                  <a:pt x="873936" y="6858000"/>
                </a:lnTo>
                <a:cubicBezTo>
                  <a:pt x="169142" y="4644359"/>
                  <a:pt x="-113404" y="2317991"/>
                  <a:pt x="41006" y="0"/>
                </a:cubicBezTo>
                <a:close/>
              </a:path>
            </a:pathLst>
          </a:custGeom>
          <a:noFill/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0CD3623-4B18-AE3C-B774-960EEBB35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337BBCF-56C0-AFA5-9AC5-B818AC371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</p:spPr>
        <p:txBody>
          <a:bodyPr/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0543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3196104" y="2059396"/>
            <a:ext cx="371923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>
                <a:latin typeface="Calibri" panose="020F0502020204030204" pitchFamily="34" charset="0"/>
              </a:rPr>
              <a:t>← Arbeidsmiljøloven →</a:t>
            </a:r>
          </a:p>
          <a:p>
            <a:pPr algn="ctr"/>
            <a:endParaRPr lang="nb-NO" sz="2000">
              <a:latin typeface="Calibri" panose="020F0502020204030204" pitchFamily="34" charset="0"/>
            </a:endParaRPr>
          </a:p>
          <a:p>
            <a:pPr algn="ctr"/>
            <a:r>
              <a:rPr lang="nb-NO" sz="2800">
                <a:latin typeface="Calibri" panose="020F0502020204030204" pitchFamily="34" charset="0"/>
              </a:rPr>
              <a:t>←    Arbeidsavtalen    →</a:t>
            </a:r>
          </a:p>
          <a:p>
            <a:pPr algn="ctr"/>
            <a:endParaRPr lang="nb-NO" sz="2000">
              <a:latin typeface="Calibri" panose="020F0502020204030204" pitchFamily="34" charset="0"/>
            </a:endParaRPr>
          </a:p>
          <a:p>
            <a:pPr algn="ctr"/>
            <a:r>
              <a:rPr lang="nb-NO" sz="2800">
                <a:latin typeface="Calibri" panose="020F0502020204030204" pitchFamily="34" charset="0"/>
              </a:rPr>
              <a:t>←      Tariffavtale?      →</a:t>
            </a:r>
          </a:p>
          <a:p>
            <a:pPr algn="ctr"/>
            <a:endParaRPr lang="nb-NO" sz="2000">
              <a:latin typeface="Calibri" panose="020F0502020204030204" pitchFamily="34" charset="0"/>
            </a:endParaRPr>
          </a:p>
          <a:p>
            <a:pPr algn="ctr"/>
            <a:r>
              <a:rPr lang="nb-NO" sz="2800">
                <a:latin typeface="Calibri" panose="020F0502020204030204" pitchFamily="34" charset="0"/>
              </a:rPr>
              <a:t>←     Hovedavtale?     →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92" y="2204588"/>
            <a:ext cx="2186453" cy="244882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40" y="2204588"/>
            <a:ext cx="2198456" cy="242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5415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5831" y="260648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Arbeidsmiljøloven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1" y="5163390"/>
            <a:ext cx="7957085" cy="1420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>
                <a:latin typeface="Calibri" panose="020F0502020204030204" pitchFamily="34" charset="0"/>
              </a:rPr>
              <a:t>Det finnes mange lover som påvirker arbeidsforholdet</a:t>
            </a:r>
          </a:p>
          <a:p>
            <a:r>
              <a:rPr lang="nb-NO" u="sng">
                <a:latin typeface="Calibri" panose="020F0502020204030204" pitchFamily="34" charset="0"/>
              </a:rPr>
              <a:t>Arbeidsmiljøloven</a:t>
            </a:r>
            <a:r>
              <a:rPr lang="nb-NO">
                <a:latin typeface="Calibri" panose="020F0502020204030204" pitchFamily="34" charset="0"/>
              </a:rPr>
              <a:t> er den viktigste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56A571-8401-9702-DE42-52369DE47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913" y="1385887"/>
            <a:ext cx="2703248" cy="37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973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5832" y="332656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Tariffavtalen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04528" y="1366838"/>
            <a:ext cx="5400600" cy="4094339"/>
          </a:xfrm>
        </p:spPr>
        <p:txBody>
          <a:bodyPr>
            <a:normAutofit/>
          </a:bodyPr>
          <a:lstStyle/>
          <a:p>
            <a:endParaRPr lang="nb-NO" sz="280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Mange virksomheter har en tariffavtale</a:t>
            </a:r>
          </a:p>
          <a:p>
            <a:endParaRPr lang="nb-NO" sz="280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En tariffavtale gir rettigheter og plikter til alle ansatte i virksomheten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740" y="1396823"/>
            <a:ext cx="3239772" cy="40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671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5832" y="332656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Arbeidsavtalen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80992" y="1412776"/>
            <a:ext cx="4499630" cy="512277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b-NO" sz="2800">
              <a:latin typeface="Calibri" panose="020F0502020204030204" pitchFamily="34" charset="0"/>
            </a:endParaRPr>
          </a:p>
          <a:p>
            <a:pPr lvl="1"/>
            <a:r>
              <a:rPr lang="nb-NO" sz="2800">
                <a:latin typeface="Calibri" panose="020F0502020204030204" pitchFamily="34" charset="0"/>
              </a:rPr>
              <a:t>Skriftlig!</a:t>
            </a:r>
          </a:p>
          <a:p>
            <a:pPr lvl="1"/>
            <a:r>
              <a:rPr lang="nb-NO" sz="2800">
                <a:latin typeface="Calibri" panose="020F0502020204030204" pitchFamily="34" charset="0"/>
              </a:rPr>
              <a:t>Opplysninger om viktige sider av arbeidsforholdet!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1274" b="25186"/>
          <a:stretch/>
        </p:blipFill>
        <p:spPr>
          <a:xfrm>
            <a:off x="344488" y="1988840"/>
            <a:ext cx="4464496" cy="32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487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09650" y="365127"/>
            <a:ext cx="7886700" cy="717367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Tariffavtalen</a:t>
            </a:r>
          </a:p>
        </p:txBody>
      </p:sp>
      <p:sp>
        <p:nvSpPr>
          <p:cNvPr id="3" name="Rektangel 2"/>
          <p:cNvSpPr/>
          <p:nvPr/>
        </p:nvSpPr>
        <p:spPr>
          <a:xfrm>
            <a:off x="4664968" y="1844824"/>
            <a:ext cx="47282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000">
                <a:latin typeface="Calibri" panose="020F0502020204030204" pitchFamily="34" charset="0"/>
              </a:rPr>
              <a:t>Regulerer først og fremst lønns- og arbeidsvilkår</a:t>
            </a:r>
          </a:p>
          <a:p>
            <a:endParaRPr lang="nb-NO" sz="3000">
              <a:latin typeface="Calibri" panose="020F0502020204030204" pitchFamily="34" charset="0"/>
            </a:endParaRPr>
          </a:p>
          <a:p>
            <a:r>
              <a:rPr lang="nb-NO" sz="3000">
                <a:latin typeface="Calibri" panose="020F0502020204030204" pitchFamily="34" charset="0"/>
              </a:rPr>
              <a:t>Inngås mellom fagforeninger og arbeidsgiver eller arbeidsgivers organisasjon</a:t>
            </a:r>
          </a:p>
        </p:txBody>
      </p:sp>
      <p:pic>
        <p:nvPicPr>
          <p:cNvPr id="4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95DAA7FE-0777-46F2-977D-EE4C516A5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06" y="1444714"/>
            <a:ext cx="3051978" cy="38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9019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283" y="1386040"/>
            <a:ext cx="7023434" cy="4986638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1009650" y="365127"/>
            <a:ext cx="7759774" cy="6876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800" b="1">
                <a:solidFill>
                  <a:srgbClr val="3DB7E4"/>
                </a:solidFill>
                <a:latin typeface="Calibri" panose="020F0502020204030204" pitchFamily="34" charset="0"/>
              </a:rPr>
              <a:t>Hovedavtalen</a:t>
            </a:r>
          </a:p>
        </p:txBody>
      </p:sp>
    </p:spTree>
    <p:extLst>
      <p:ext uri="{BB962C8B-B14F-4D97-AF65-F5344CB8AC3E}">
        <p14:creationId xmlns:p14="http://schemas.microsoft.com/office/powerpoint/2010/main" val="309711359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09650" y="355503"/>
            <a:ext cx="7886700" cy="913258"/>
          </a:xfrm>
        </p:spPr>
        <p:txBody>
          <a:bodyPr anchor="ctr">
            <a:norm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Hovedavtalen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7819" y="1423536"/>
            <a:ext cx="4829237" cy="39389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En type tariffavtale som regulerer:</a:t>
            </a:r>
          </a:p>
          <a:p>
            <a:pPr>
              <a:buClr>
                <a:srgbClr val="3DB7E4"/>
              </a:buClr>
              <a:buFont typeface="Arial" panose="020B0604020202020204" pitchFamily="34" charset="0"/>
              <a:buChar char="•"/>
            </a:pPr>
            <a:r>
              <a:rPr lang="nb-NO" sz="2800">
                <a:latin typeface="Calibri" panose="020F0502020204030204" pitchFamily="34" charset="0"/>
              </a:rPr>
              <a:t>forhandlingsordningen</a:t>
            </a:r>
          </a:p>
          <a:p>
            <a:pPr>
              <a:buClr>
                <a:srgbClr val="3DB7E4"/>
              </a:buClr>
              <a:buFont typeface="Arial" panose="020B0604020202020204" pitchFamily="34" charset="0"/>
              <a:buChar char="•"/>
            </a:pPr>
            <a:r>
              <a:rPr lang="nb-NO" sz="2800">
                <a:latin typeface="Calibri" panose="020F0502020204030204" pitchFamily="34" charset="0"/>
              </a:rPr>
              <a:t>spillereglene på arbeidsplassen </a:t>
            </a:r>
          </a:p>
          <a:p>
            <a:pPr>
              <a:buClr>
                <a:srgbClr val="3DB7E4"/>
              </a:buClr>
              <a:buFont typeface="Arial" panose="020B0604020202020204" pitchFamily="34" charset="0"/>
              <a:buChar char="•"/>
            </a:pPr>
            <a:r>
              <a:rPr lang="nb-NO" sz="2800">
                <a:latin typeface="Calibri" panose="020F0502020204030204" pitchFamily="34" charset="0"/>
              </a:rPr>
              <a:t>tvisteløsning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319A10A-D825-B951-395B-A93DA581D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255" y="1102963"/>
            <a:ext cx="1514475" cy="2324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54D1DF9-07B0-A7B5-5C21-489BB01BE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806" y="3496913"/>
            <a:ext cx="261937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413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t="-399" r="7238" b="399"/>
          <a:stretch/>
        </p:blipFill>
        <p:spPr>
          <a:xfrm rot="20835108">
            <a:off x="200472" y="692696"/>
            <a:ext cx="5125340" cy="5040560"/>
          </a:xfrm>
          <a:prstGeom prst="rect">
            <a:avLst/>
          </a:prstGeom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5645621" y="692696"/>
            <a:ext cx="3655318" cy="769242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Hovedavtalen</a:t>
            </a:r>
          </a:p>
        </p:txBody>
      </p:sp>
      <p:sp>
        <p:nvSpPr>
          <p:cNvPr id="5" name="Rektangel 4"/>
          <p:cNvSpPr/>
          <p:nvPr/>
        </p:nvSpPr>
        <p:spPr>
          <a:xfrm>
            <a:off x="5818782" y="2228673"/>
            <a:ext cx="3598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000">
                <a:latin typeface="Calibri" panose="020F0502020204030204" pitchFamily="34" charset="0"/>
              </a:rPr>
              <a:t>Her finner vi arbeidsgivers og tillitsvalgtes rettigheter og plikter.</a:t>
            </a:r>
          </a:p>
        </p:txBody>
      </p:sp>
    </p:spTree>
    <p:extLst>
      <p:ext uri="{BB962C8B-B14F-4D97-AF65-F5344CB8AC3E}">
        <p14:creationId xmlns:p14="http://schemas.microsoft.com/office/powerpoint/2010/main" val="219481560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BFC524-9B25-4EC1-96F9-8431ACB7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Finn svarene på spørsmålene</a:t>
            </a:r>
            <a:br>
              <a:rPr lang="nb-NO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nb-NO"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 din hovedavtale</a:t>
            </a:r>
            <a:endParaRPr lang="nb-NO">
              <a:solidFill>
                <a:schemeClr val="tx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1D2888-0942-4996-9285-E9DDE2209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600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nb-NO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tillitsvalgte har rett til fri fra ordinært arbeid for å utføre tillitsvalgtarbeid?</a:t>
            </a:r>
          </a:p>
          <a:p>
            <a:pPr marL="457200" indent="-3600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nb-NO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600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nb-NO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arbeidsgiver skal legge til rette for tillitsvalgtarbeid? </a:t>
            </a:r>
          </a:p>
          <a:p>
            <a:pPr marL="457200" indent="-3600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nb-NO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600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nb-NO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de tillitsvalgte har rett og plikt til å drøfte/ forhandle om spørsmål vedrørende lønns- og arbeidsvilkår?</a:t>
            </a:r>
          </a:p>
          <a:p>
            <a:pPr marL="457200" indent="-3600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nb-NO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600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nb-NO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arbeidsgiver skal ta de berørte tillitsvalgte med på råd «så  </a:t>
            </a:r>
            <a:br>
              <a:rPr lang="nb-NO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b-NO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tidlig som mulig», og i hvilke saker gjelder dette? </a:t>
            </a:r>
          </a:p>
          <a:p>
            <a:pPr marL="457200" indent="-3600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nb-NO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600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nb-NO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de tillitsvalgte skal ha melding om nyansettelser? </a:t>
            </a:r>
          </a:p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D8F66EC-602A-4D1B-B591-F2CB5807B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B2340"/>
              </a:solidFill>
              <a:latin typeface="Franklin Gothic Book" panose="020B0503020102020204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802A409-039A-49D4-AAAE-92FD02604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</a:pPr>
            <a:fld id="{69E57DC2-970A-4B3E-BB1C-7A09969E49DF}" type="slidenum">
              <a:rPr lang="en-US">
                <a:solidFill>
                  <a:srgbClr val="0B2340"/>
                </a:solidFill>
                <a:latin typeface="Franklin Gothic Book" panose="020B0503020102020204"/>
              </a:rPr>
              <a:pPr defTabSz="371475"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>
              <a:solidFill>
                <a:srgbClr val="0B2340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6599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25525" y="1811338"/>
            <a:ext cx="3902075" cy="3700462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nb-NO"/>
              <a:t>Hvor tror dere arbeidsgiver har styringsrett, og hvor har arbeidsgiver ikke dette?</a:t>
            </a:r>
          </a:p>
        </p:txBody>
      </p:sp>
      <p:pic>
        <p:nvPicPr>
          <p:cNvPr id="5" name="Bilde 5" descr="Et bilde som inneholder svart, mørk, luftfartøy, lys&#10;&#10;Automatisk generert beskrivelse">
            <a:extLst>
              <a:ext uri="{FF2B5EF4-FFF2-40B4-BE49-F238E27FC236}">
                <a16:creationId xmlns:a16="http://schemas.microsoft.com/office/drawing/2014/main" id="{92923A86-BF55-8547-7430-E1B06C87A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1866615"/>
            <a:ext cx="3902075" cy="3589908"/>
          </a:xfrm>
          <a:prstGeom prst="rect">
            <a:avLst/>
          </a:prstGeom>
          <a:noFill/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FDF0D3A-8057-2CD2-32C1-A1F88C183F10}"/>
              </a:ext>
            </a:extLst>
          </p:cNvPr>
          <p:cNvSpPr txBox="1">
            <a:spLocks/>
          </p:cNvSpPr>
          <p:nvPr/>
        </p:nvSpPr>
        <p:spPr bwMode="auto">
          <a:xfrm>
            <a:off x="934815" y="295572"/>
            <a:ext cx="3794076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b-NO" sz="4800" kern="0">
                <a:solidFill>
                  <a:srgbClr val="3DB7E4"/>
                </a:solidFill>
                <a:latin typeface="Calibri" panose="020F0502020204030204" pitchFamily="34" charset="0"/>
              </a:rPr>
              <a:t>Styringsretten</a:t>
            </a:r>
            <a:endParaRPr lang="nb-NO" kern="0"/>
          </a:p>
        </p:txBody>
      </p:sp>
    </p:spTree>
    <p:extLst>
      <p:ext uri="{BB962C8B-B14F-4D97-AF65-F5344CB8AC3E}">
        <p14:creationId xmlns:p14="http://schemas.microsoft.com/office/powerpoint/2010/main" val="166493165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6B21A8-FE06-3524-3519-F3312E68C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550"/>
              <a:t>                                  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BB0A38-2F9F-B1CE-957F-9A35799F6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00" y="1181636"/>
            <a:ext cx="8753242" cy="4747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1610" indent="-18161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2250" b="1">
              <a:solidFill>
                <a:schemeClr val="bg1"/>
              </a:solidFill>
              <a:latin typeface="Calibri"/>
              <a:ea typeface="+mn-lt"/>
              <a:cs typeface="Calibri"/>
            </a:endParaRPr>
          </a:p>
          <a:p>
            <a:pPr marL="181610" indent="-18161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sz="2250" b="1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8FACAD9-AB08-1F3A-E198-15396B434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800"/>
              <a:t>   </a:t>
            </a:r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FA2A005-DA6B-E166-4285-A8EABC189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686F286-A98B-95B3-368E-75E0DDDD8971}"/>
              </a:ext>
            </a:extLst>
          </p:cNvPr>
          <p:cNvSpPr txBox="1"/>
          <p:nvPr/>
        </p:nvSpPr>
        <p:spPr>
          <a:xfrm>
            <a:off x="5662404" y="648489"/>
            <a:ext cx="3862596" cy="5561023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nb-NO" sz="23900" b="1">
                <a:solidFill>
                  <a:schemeClr val="bg1">
                    <a:lumMod val="95000"/>
                  </a:schemeClr>
                </a:solidFill>
                <a:latin typeface="Segoe UI"/>
                <a:ea typeface="Segoe UI" panose="020B0502040204020203" pitchFamily="34" charset="0"/>
                <a:cs typeface="Segoe UI"/>
              </a:rPr>
              <a:t>Mål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27D4BB5-7E19-4C14-5637-FC4F016A8F59}"/>
              </a:ext>
            </a:extLst>
          </p:cNvPr>
          <p:cNvSpPr txBox="1"/>
          <p:nvPr/>
        </p:nvSpPr>
        <p:spPr>
          <a:xfrm>
            <a:off x="744956" y="1682151"/>
            <a:ext cx="3269106" cy="21698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250" b="1">
                <a:solidFill>
                  <a:schemeClr val="bg1"/>
                </a:solidFill>
                <a:latin typeface="Calibri"/>
                <a:cs typeface="Segoe UI"/>
              </a:rPr>
              <a:t>Kjennskap til</a:t>
            </a:r>
            <a:r>
              <a:rPr lang="en-US" sz="2250">
                <a:solidFill>
                  <a:schemeClr val="bg1"/>
                </a:solidFill>
                <a:latin typeface="Calibri"/>
                <a:cs typeface="Segoe UI"/>
              </a:rPr>
              <a:t>​</a:t>
            </a:r>
          </a:p>
          <a:p>
            <a:r>
              <a:rPr lang="nb-NO" sz="2250">
                <a:latin typeface="Calibri"/>
                <a:cs typeface="Segoe UI"/>
              </a:rPr>
              <a:t>Regelverk i arbeidslivet</a:t>
            </a:r>
            <a:r>
              <a:rPr lang="en-US" sz="2250">
                <a:latin typeface="Calibri"/>
                <a:cs typeface="Segoe UI"/>
              </a:rPr>
              <a:t>​</a:t>
            </a:r>
          </a:p>
          <a:p>
            <a:r>
              <a:rPr lang="nb-NO" sz="2250">
                <a:latin typeface="Calibri"/>
                <a:cs typeface="Segoe UI"/>
              </a:rPr>
              <a:t>Arbeidslivets parter</a:t>
            </a:r>
            <a:r>
              <a:rPr lang="en-US" sz="2250">
                <a:latin typeface="Calibri"/>
                <a:cs typeface="Segoe UI"/>
              </a:rPr>
              <a:t>​</a:t>
            </a:r>
          </a:p>
          <a:p>
            <a:r>
              <a:rPr lang="nb-NO" sz="2250">
                <a:latin typeface="Calibri"/>
                <a:cs typeface="Segoe UI"/>
              </a:rPr>
              <a:t>​</a:t>
            </a:r>
          </a:p>
          <a:p>
            <a:r>
              <a:rPr lang="nb-NO" sz="2250" b="1">
                <a:solidFill>
                  <a:schemeClr val="bg1"/>
                </a:solidFill>
                <a:latin typeface="Calibri"/>
                <a:cs typeface="Segoe UI"/>
              </a:rPr>
              <a:t>Trening i</a:t>
            </a:r>
            <a:r>
              <a:rPr lang="en-US" sz="2250">
                <a:solidFill>
                  <a:schemeClr val="bg1"/>
                </a:solidFill>
                <a:latin typeface="Calibri"/>
                <a:cs typeface="Segoe UI"/>
              </a:rPr>
              <a:t>​</a:t>
            </a:r>
          </a:p>
          <a:p>
            <a:r>
              <a:rPr lang="nb-NO" sz="2250">
                <a:latin typeface="Calibri"/>
                <a:cs typeface="Segoe UI"/>
              </a:rPr>
              <a:t>Rollen som tillitsvalgt</a:t>
            </a:r>
            <a:r>
              <a:rPr lang="en-US" sz="2250">
                <a:latin typeface="Calibri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681560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794076" cy="1162050"/>
          </a:xfrm>
        </p:spPr>
        <p:txBody>
          <a:bodyPr/>
          <a:lstStyle/>
          <a:p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Styringsretten</a:t>
            </a:r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8" r="4798"/>
          <a:stretch/>
        </p:blipFill>
        <p:spPr>
          <a:xfrm>
            <a:off x="4289425" y="0"/>
            <a:ext cx="5616575" cy="5818188"/>
          </a:xfr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521596" cy="4691063"/>
          </a:xfrm>
        </p:spPr>
        <p:txBody>
          <a:bodyPr/>
          <a:lstStyle/>
          <a:p>
            <a:pPr lvl="0">
              <a:buClr>
                <a:srgbClr val="0096D7"/>
              </a:buClr>
            </a:pPr>
            <a:endParaRPr lang="nb-NO" sz="28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>
              <a:buClr>
                <a:srgbClr val="0096D7"/>
              </a:buClr>
            </a:pPr>
            <a:r>
              <a:rPr lang="nb-NO" sz="2800">
                <a:solidFill>
                  <a:srgbClr val="000000"/>
                </a:solidFill>
                <a:latin typeface="Calibri" panose="020F0502020204030204" pitchFamily="34" charset="0"/>
              </a:rPr>
              <a:t>Lov og avtale regulerer ikke alle rettigheter og plikter.</a:t>
            </a:r>
            <a:br>
              <a:rPr lang="nb-NO" sz="280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nb-NO" sz="28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nb-NO" sz="2800">
                <a:solidFill>
                  <a:srgbClr val="000000"/>
                </a:solidFill>
                <a:latin typeface="Calibri" panose="020F0502020204030204" pitchFamily="34" charset="0"/>
              </a:rPr>
              <a:t>Hvis spørsmålet ikke er avklart i lov- eller avtale, vil arbeidsgiver ofte ha </a:t>
            </a:r>
            <a:r>
              <a:rPr lang="nb-NO" sz="2800" i="1">
                <a:solidFill>
                  <a:srgbClr val="000000"/>
                </a:solidFill>
                <a:latin typeface="Calibri" panose="020F0502020204030204" pitchFamily="34" charset="0"/>
              </a:rPr>
              <a:t>styringsrett.</a:t>
            </a:r>
            <a:endParaRPr lang="nb-NO" sz="28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4614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794076" cy="1162050"/>
          </a:xfrm>
        </p:spPr>
        <p:txBody>
          <a:bodyPr/>
          <a:lstStyle/>
          <a:p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Styringsretten</a:t>
            </a:r>
            <a:endParaRPr lang="nb-NO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8" r="4798"/>
          <a:stretch/>
        </p:blipFill>
        <p:spPr>
          <a:xfrm>
            <a:off x="4289425" y="0"/>
            <a:ext cx="5616575" cy="5818188"/>
          </a:xfrm>
        </p:spPr>
      </p:pic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521596" cy="4691063"/>
          </a:xfrm>
        </p:spPr>
        <p:txBody>
          <a:bodyPr/>
          <a:lstStyle/>
          <a:p>
            <a:pPr lvl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nb-NO" sz="3000" kern="1200">
                <a:solidFill>
                  <a:srgbClr val="000000"/>
                </a:solidFill>
                <a:latin typeface="Calibri" panose="020F0502020204030204" pitchFamily="34" charset="0"/>
              </a:rPr>
              <a:t>Arbeidsgiver har rett til å:</a:t>
            </a:r>
          </a:p>
          <a:p>
            <a:pPr lvl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nb-NO" sz="3000" kern="12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914400" lvl="1" indent="-45720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nb-NO" sz="30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Organisere</a:t>
            </a:r>
          </a:p>
          <a:p>
            <a:pPr marL="914400" lvl="1" indent="-45720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nb-NO" sz="30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Lede</a:t>
            </a:r>
          </a:p>
          <a:p>
            <a:pPr marL="914400" lvl="1" indent="-45720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nb-NO" sz="30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Kontrollere</a:t>
            </a:r>
          </a:p>
          <a:p>
            <a:pPr marL="914400" lvl="1" indent="-45720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nb-NO" sz="30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Fordele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9181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5000" y="2160000"/>
            <a:ext cx="3488415" cy="2098800"/>
          </a:xfrm>
        </p:spPr>
        <p:txBody>
          <a:bodyPr anchor="b">
            <a:normAutofit/>
          </a:bodyPr>
          <a:lstStyle/>
          <a:p>
            <a:r>
              <a:rPr lang="nb-NO"/>
              <a:t>Arbeidslivets parter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A83575B-C9E0-0250-0C5E-6A445DB15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000" y="4320001"/>
            <a:ext cx="3488415" cy="1086237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99" r="19265" b="-1"/>
          <a:stretch/>
        </p:blipFill>
        <p:spPr>
          <a:xfrm>
            <a:off x="4333732" y="10"/>
            <a:ext cx="5572268" cy="6857990"/>
          </a:xfrm>
          <a:custGeom>
            <a:avLst/>
            <a:gdLst>
              <a:gd name="connsiteX0" fmla="*/ 41006 w 6858176"/>
              <a:gd name="connsiteY0" fmla="*/ 0 h 6858000"/>
              <a:gd name="connsiteX1" fmla="*/ 6858176 w 6858176"/>
              <a:gd name="connsiteY1" fmla="*/ 0 h 6858000"/>
              <a:gd name="connsiteX2" fmla="*/ 6858176 w 6858176"/>
              <a:gd name="connsiteY2" fmla="*/ 6858000 h 6858000"/>
              <a:gd name="connsiteX3" fmla="*/ 873936 w 6858176"/>
              <a:gd name="connsiteY3" fmla="*/ 6858000 h 6858000"/>
              <a:gd name="connsiteX4" fmla="*/ 41006 w 685817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176" h="6858000">
                <a:moveTo>
                  <a:pt x="41006" y="0"/>
                </a:moveTo>
                <a:lnTo>
                  <a:pt x="6858176" y="0"/>
                </a:lnTo>
                <a:lnTo>
                  <a:pt x="6858176" y="6858000"/>
                </a:lnTo>
                <a:lnTo>
                  <a:pt x="873936" y="6858000"/>
                </a:lnTo>
                <a:cubicBezTo>
                  <a:pt x="169142" y="4644359"/>
                  <a:pt x="-113404" y="2317991"/>
                  <a:pt x="41006" y="0"/>
                </a:cubicBezTo>
                <a:close/>
              </a:path>
            </a:pathLst>
          </a:custGeom>
          <a:noFill/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EB0D9E-4BE1-A452-1B66-E3FE79A39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C4DDB58-2475-ECF5-BE78-646D43224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</p:spPr>
        <p:txBody>
          <a:bodyPr/>
          <a:lstStyle/>
          <a:p>
            <a:pPr>
              <a:spcAft>
                <a:spcPts val="600"/>
              </a:spcAft>
            </a:pPr>
            <a:fld id="{69E57DC2-970A-4B3E-BB1C-7A09969E49DF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5399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F6B1C49-2858-1301-B335-16FDEE4C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00" y="587481"/>
            <a:ext cx="8736000" cy="1192161"/>
          </a:xfrm>
        </p:spPr>
        <p:txBody>
          <a:bodyPr>
            <a:normAutofit/>
          </a:bodyPr>
          <a:lstStyle/>
          <a:p>
            <a:pPr algn="ctr"/>
            <a:r>
              <a:rPr lang="nb-NO" sz="6000">
                <a:solidFill>
                  <a:schemeClr val="bg1"/>
                </a:solidFill>
                <a:latin typeface="Calibri"/>
                <a:cs typeface="Calibri"/>
              </a:rPr>
              <a:t>Arbeidslivets parter</a:t>
            </a:r>
            <a:endParaRPr lang="nb-NO" sz="6000">
              <a:solidFill>
                <a:schemeClr val="bg1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772298B4-CCC8-6868-4488-E4953596E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5000" y="6161026"/>
            <a:ext cx="6869195" cy="29158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802A409-039A-49D4-AAAE-92FD02604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0458" y="6161026"/>
            <a:ext cx="1296987" cy="291589"/>
          </a:xfrm>
        </p:spPr>
        <p:txBody>
          <a:bodyPr anchor="b">
            <a:normAutofit/>
          </a:bodyPr>
          <a:lstStyle/>
          <a:p>
            <a:pPr defTabSz="371475" fontAlgn="auto">
              <a:spcBef>
                <a:spcPts val="0"/>
              </a:spcBef>
              <a:spcAft>
                <a:spcPts val="600"/>
              </a:spcAft>
            </a:pPr>
            <a:fld id="{69E57DC2-970A-4B3E-BB1C-7A09969E49DF}" type="slidenum">
              <a:rPr lang="en-US"/>
              <a:pPr defTabSz="371475" fontAlgn="auto">
                <a:spcBef>
                  <a:spcPts val="0"/>
                </a:spcBef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14A723CF-4F97-EE23-0AF6-4C3842A8C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313" y="1897063"/>
            <a:ext cx="8057375" cy="4032250"/>
          </a:xfrm>
        </p:spPr>
      </p:pic>
    </p:spTree>
    <p:extLst>
      <p:ext uri="{BB962C8B-B14F-4D97-AF65-F5344CB8AC3E}">
        <p14:creationId xmlns:p14="http://schemas.microsoft.com/office/powerpoint/2010/main" val="3427822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DB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337584" y="2035202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0" b="1">
                <a:latin typeface="Calibri" panose="020F0502020204030204" pitchFamily="34" charset="0"/>
              </a:rPr>
              <a:t>Hva er en arbeidstakerorganisasjon?</a:t>
            </a:r>
          </a:p>
        </p:txBody>
      </p:sp>
    </p:spTree>
    <p:extLst>
      <p:ext uri="{BB962C8B-B14F-4D97-AF65-F5344CB8AC3E}">
        <p14:creationId xmlns:p14="http://schemas.microsoft.com/office/powerpoint/2010/main" val="364077940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Arbeidstakerorganisasjoner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Hvilke arbeidstakerorganisasjoner vet dere om?</a:t>
            </a:r>
          </a:p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Hvilke arbeidsgiverforeninger vet dere om?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419" y="3666308"/>
            <a:ext cx="1734990" cy="153064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3141"/>
          <a:stretch/>
        </p:blipFill>
        <p:spPr>
          <a:xfrm>
            <a:off x="6412113" y="3661569"/>
            <a:ext cx="1111805" cy="1535384"/>
          </a:xfrm>
          <a:prstGeom prst="rect">
            <a:avLst/>
          </a:prstGeom>
        </p:spPr>
      </p:pic>
      <p:pic>
        <p:nvPicPr>
          <p:cNvPr id="6" name="Bilde 7" descr="Et bilde som inneholder mann, person, briller, har på seg&#10;&#10;Automatisk generert beskrivelse">
            <a:extLst>
              <a:ext uri="{FF2B5EF4-FFF2-40B4-BE49-F238E27FC236}">
                <a16:creationId xmlns:a16="http://schemas.microsoft.com/office/drawing/2014/main" id="{6E8D6EAC-B1F8-A428-2B9A-9B9C7FF72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904" y="3659529"/>
            <a:ext cx="1527042" cy="15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2987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9969" y="574675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Arbeidslivets parter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3787" y="1844824"/>
            <a:ext cx="7886700" cy="46173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nb-NO" sz="2800">
                <a:latin typeface="Calibri" panose="020F0502020204030204" pitchFamily="34" charset="0"/>
              </a:rPr>
              <a:t>Hva mener vi med «arbeidslivets parter»?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472" y="3166713"/>
            <a:ext cx="5511331" cy="25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0739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Arbeidslivets parter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0" y="2182438"/>
            <a:ext cx="7886700" cy="249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«Arbeidslivets parter» sikter til arbeidstakerorganisasjonene på den ene siden, </a:t>
            </a:r>
          </a:p>
          <a:p>
            <a:pPr marL="0" indent="0">
              <a:buNone/>
            </a:pPr>
            <a:endParaRPr lang="nb-NO" sz="280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og arbeidsgiverorganisasjonene på den andre siden.</a:t>
            </a:r>
          </a:p>
          <a:p>
            <a:endParaRPr lang="nb-NO" sz="2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9250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5832" y="574675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Hovedsammenslutninger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3144955" y="1529295"/>
            <a:ext cx="361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>
                <a:latin typeface="Calibri" panose="020F0502020204030204" pitchFamily="34" charset="0"/>
              </a:rPr>
              <a:t>Arbeidstakersiden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767" y="5023673"/>
            <a:ext cx="1970465" cy="1391572"/>
          </a:xfrm>
          <a:prstGeom prst="rect">
            <a:avLst/>
          </a:prstGeom>
        </p:spPr>
      </p:pic>
      <p:pic>
        <p:nvPicPr>
          <p:cNvPr id="1026" name="Picture 2" descr="https://www.unio.no/cms/files/1025/unio_brevlogo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695" y="2915080"/>
            <a:ext cx="2278125" cy="95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259" y="2466800"/>
            <a:ext cx="1853479" cy="1847979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751" y="2713179"/>
            <a:ext cx="1525574" cy="1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2683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3478422" y="1475774"/>
            <a:ext cx="2949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000">
                <a:latin typeface="Calibri" panose="020F0502020204030204" pitchFamily="34" charset="0"/>
              </a:rPr>
              <a:t>Arbeidsgiversiden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252" y="2395529"/>
            <a:ext cx="2131842" cy="113809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034" y="2996952"/>
            <a:ext cx="2466806" cy="96398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50" y="4480173"/>
            <a:ext cx="3394492" cy="945709"/>
          </a:xfrm>
          <a:prstGeom prst="rect">
            <a:avLst/>
          </a:prstGeom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1009650" y="365127"/>
            <a:ext cx="7886700" cy="7596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800" b="1">
                <a:solidFill>
                  <a:srgbClr val="3DB7E4"/>
                </a:solidFill>
                <a:latin typeface="Calibri" panose="020F0502020204030204" pitchFamily="34" charset="0"/>
              </a:rPr>
              <a:t>Hovedsammenslutninger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" y="2625121"/>
            <a:ext cx="2727692" cy="15343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4273063"/>
            <a:ext cx="1417880" cy="964158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232" y="4480173"/>
            <a:ext cx="1434396" cy="167346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768" y="5873282"/>
            <a:ext cx="3118112" cy="6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7645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76701" y="260648"/>
            <a:ext cx="8152598" cy="647217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Arbeidsforholdet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76701" y="4497892"/>
            <a:ext cx="8152598" cy="1941409"/>
          </a:xfrm>
        </p:spPr>
        <p:txBody>
          <a:bodyPr>
            <a:noAutofit/>
          </a:bodyPr>
          <a:lstStyle/>
          <a:p>
            <a:pPr algn="l"/>
            <a:r>
              <a:rPr lang="nb-NO" sz="3200">
                <a:latin typeface="Calibri" panose="020F0502020204030204" pitchFamily="34" charset="0"/>
              </a:rPr>
              <a:t>Alle arbeidsforhold påvirkes av regler og avtaler</a:t>
            </a:r>
          </a:p>
          <a:p>
            <a:pPr algn="l"/>
            <a:r>
              <a:rPr lang="nb-NO" sz="3200">
                <a:latin typeface="Calibri" panose="020F0502020204030204" pitchFamily="34" charset="0"/>
              </a:rPr>
              <a:t>- Hvilke er de viktigste og vanligste reglene?</a:t>
            </a:r>
          </a:p>
        </p:txBody>
      </p:sp>
      <p:pic>
        <p:nvPicPr>
          <p:cNvPr id="5" name="Bilde 5" descr="Et bilde som inneholder person, utendørs, personer&#10;&#10;Automatisk generert beskrivelse">
            <a:extLst>
              <a:ext uri="{FF2B5EF4-FFF2-40B4-BE49-F238E27FC236}">
                <a16:creationId xmlns:a16="http://schemas.microsoft.com/office/drawing/2014/main" id="{26C43166-2F99-49F4-A841-4E00336C4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42" y="1192691"/>
            <a:ext cx="7216119" cy="27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2031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9969" y="574675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Arbeidslivets parter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3787" y="1844824"/>
            <a:ext cx="7886700" cy="51996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nb-NO" sz="2800">
                <a:latin typeface="Calibri" panose="020F0502020204030204" pitchFamily="34" charset="0"/>
              </a:rPr>
              <a:t>I tillegg kommer den tredje parten: Staten</a:t>
            </a:r>
          </a:p>
        </p:txBody>
      </p:sp>
      <p:pic>
        <p:nvPicPr>
          <p:cNvPr id="4" name="Bilde 4" descr="Et bilde som inneholder person, mann, slips, vegg&#10;&#10;Automatisk generert beskrivelse">
            <a:extLst>
              <a:ext uri="{FF2B5EF4-FFF2-40B4-BE49-F238E27FC236}">
                <a16:creationId xmlns:a16="http://schemas.microsoft.com/office/drawing/2014/main" id="{3A23A7B8-5117-4E45-BB91-1400CFAB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38" y="2874063"/>
            <a:ext cx="3301999" cy="289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926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9969" y="574675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Arbeidslivets parter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3787" y="1916832"/>
            <a:ext cx="7886700" cy="3841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nb-NO" sz="2800">
                <a:latin typeface="Calibri" panose="020F0502020204030204" pitchFamily="34" charset="0"/>
              </a:rPr>
              <a:t>Men hva </a:t>
            </a:r>
            <a:r>
              <a:rPr lang="nb-NO" sz="2800" i="1">
                <a:latin typeface="Calibri" panose="020F0502020204030204" pitchFamily="34" charset="0"/>
              </a:rPr>
              <a:t>gjør </a:t>
            </a:r>
            <a:r>
              <a:rPr lang="nb-NO" sz="2800">
                <a:latin typeface="Calibri" panose="020F0502020204030204" pitchFamily="34" charset="0"/>
              </a:rPr>
              <a:t>egentlig disse partene?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853" y="2850926"/>
            <a:ext cx="5764295" cy="317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9349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Arbeidslivets parter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4512" y="1825625"/>
            <a:ext cx="8296976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800" b="1">
                <a:latin typeface="Calibri" panose="020F0502020204030204" pitchFamily="34" charset="0"/>
              </a:rPr>
              <a:t>Ivaretar</a:t>
            </a:r>
            <a:r>
              <a:rPr lang="nb-NO" sz="2800">
                <a:latin typeface="Calibri" panose="020F0502020204030204" pitchFamily="34" charset="0"/>
              </a:rPr>
              <a:t> sine medlemmers interesser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800" b="1">
                <a:latin typeface="Calibri" panose="020F0502020204030204" pitchFamily="34" charset="0"/>
              </a:rPr>
              <a:t>Forhandler</a:t>
            </a:r>
            <a:r>
              <a:rPr lang="nb-NO" sz="2800">
                <a:latin typeface="Calibri" panose="020F0502020204030204" pitchFamily="34" charset="0"/>
              </a:rPr>
              <a:t> om avtalene de er part i</a:t>
            </a:r>
          </a:p>
          <a:p>
            <a:pPr marL="0" indent="0">
              <a:buNone/>
            </a:pPr>
            <a:endParaRPr lang="nb-NO" sz="280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Avtalene er hovedavtalene</a:t>
            </a:r>
            <a:r>
              <a:rPr lang="nb-NO" sz="2800" i="1">
                <a:latin typeface="Calibri" panose="020F0502020204030204" pitchFamily="34" charset="0"/>
              </a:rPr>
              <a:t> </a:t>
            </a:r>
            <a:r>
              <a:rPr lang="nb-NO" sz="2800">
                <a:latin typeface="Calibri" panose="020F0502020204030204" pitchFamily="34" charset="0"/>
              </a:rPr>
              <a:t>og tariffavtalene.</a:t>
            </a:r>
          </a:p>
        </p:txBody>
      </p:sp>
    </p:spTree>
    <p:extLst>
      <p:ext uri="{BB962C8B-B14F-4D97-AF65-F5344CB8AC3E}">
        <p14:creationId xmlns:p14="http://schemas.microsoft.com/office/powerpoint/2010/main" val="93704137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09650" y="1659285"/>
            <a:ext cx="78867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>
                <a:latin typeface="Calibri" panose="020F0502020204030204" pitchFamily="34" charset="0"/>
              </a:rPr>
              <a:t>Noen ganger kommer partene ikke til enighet.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800">
                <a:latin typeface="Calibri" panose="020F0502020204030204" pitchFamily="34" charset="0"/>
              </a:rPr>
              <a:t>Da får man en tvist.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b-NO" sz="2800">
                <a:latin typeface="Calibri" panose="020F0502020204030204" pitchFamily="34" charset="0"/>
              </a:rPr>
              <a:t>En tvist kan lede til streik.</a:t>
            </a:r>
          </a:p>
          <a:p>
            <a:endParaRPr lang="nb-NO" sz="2800">
              <a:latin typeface="Calibri" panose="020F0502020204030204" pitchFamily="34" charset="0"/>
            </a:endParaRPr>
          </a:p>
          <a:p>
            <a:r>
              <a:rPr lang="nb-NO" sz="2800">
                <a:latin typeface="Calibri" panose="020F0502020204030204" pitchFamily="34" charset="0"/>
              </a:rPr>
              <a:t>Tvisten går så til mekling. </a:t>
            </a:r>
          </a:p>
          <a:p>
            <a:endParaRPr lang="nb-NO" sz="2800">
              <a:latin typeface="Calibri" panose="020F0502020204030204" pitchFamily="34" charset="0"/>
            </a:endParaRPr>
          </a:p>
          <a:p>
            <a:r>
              <a:rPr lang="nb-NO" sz="2800">
                <a:latin typeface="Calibri" panose="020F0502020204030204" pitchFamily="34" charset="0"/>
              </a:rPr>
              <a:t>Staten gjennom Riksmeklingsmannen forsøker å få partene til å enes.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1009650" y="365127"/>
            <a:ext cx="7886700" cy="5435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800" b="1">
                <a:solidFill>
                  <a:srgbClr val="3DB7E4"/>
                </a:solidFill>
                <a:latin typeface="Calibri" panose="020F0502020204030204" pitchFamily="34" charset="0"/>
              </a:rPr>
              <a:t>Arbeidslivets parter</a:t>
            </a:r>
          </a:p>
        </p:txBody>
      </p:sp>
    </p:spTree>
    <p:extLst>
      <p:ext uri="{BB962C8B-B14F-4D97-AF65-F5344CB8AC3E}">
        <p14:creationId xmlns:p14="http://schemas.microsoft.com/office/powerpoint/2010/main" val="212899694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ssholder for innhold 1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978" y="1808479"/>
            <a:ext cx="2177695" cy="2177695"/>
          </a:xfr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017" y="978925"/>
            <a:ext cx="453643" cy="45364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558" y="1476839"/>
            <a:ext cx="490841" cy="44713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600" y="1506687"/>
            <a:ext cx="427874" cy="42915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978" y="2060848"/>
            <a:ext cx="752560" cy="53146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256" y="834909"/>
            <a:ext cx="807715" cy="80771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330" y="1580444"/>
            <a:ext cx="673765" cy="35969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243" y="1654580"/>
            <a:ext cx="994064" cy="27694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094" y="2188272"/>
            <a:ext cx="729831" cy="285205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952" y="4161389"/>
            <a:ext cx="939748" cy="1352265"/>
          </a:xfrm>
          <a:prstGeom prst="rect">
            <a:avLst/>
          </a:prstGeom>
        </p:spPr>
      </p:pic>
      <p:sp>
        <p:nvSpPr>
          <p:cNvPr id="18" name="TekstSylinder 17"/>
          <p:cNvSpPr txBox="1"/>
          <p:nvPr/>
        </p:nvSpPr>
        <p:spPr>
          <a:xfrm>
            <a:off x="1346763" y="5674922"/>
            <a:ext cx="728812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b-NO" sz="3600">
                <a:latin typeface="Calibri" panose="020F0502020204030204" pitchFamily="34" charset="0"/>
              </a:rPr>
              <a:t>Dette kalles </a:t>
            </a:r>
            <a:r>
              <a:rPr lang="nb-NO" sz="3600" b="1" i="1">
                <a:latin typeface="Calibri" panose="020F0502020204030204" pitchFamily="34" charset="0"/>
              </a:rPr>
              <a:t>Trepartssamarbeidet</a:t>
            </a:r>
            <a:endParaRPr lang="nb-NO" sz="3600" b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02807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ma4WEObJG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08584" y="1322767"/>
            <a:ext cx="7547339" cy="42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6RBCWoCiK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5712" y="1424687"/>
            <a:ext cx="7371819" cy="41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037" y="3428999"/>
            <a:ext cx="3736852" cy="2978127"/>
          </a:xfrm>
        </p:spPr>
      </p:pic>
      <p:sp>
        <p:nvSpPr>
          <p:cNvPr id="5" name="TekstSylinder 4"/>
          <p:cNvSpPr txBox="1"/>
          <p:nvPr/>
        </p:nvSpPr>
        <p:spPr>
          <a:xfrm>
            <a:off x="479959" y="1052736"/>
            <a:ext cx="90730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>
                <a:latin typeface="Calibri" panose="020F0502020204030204" pitchFamily="34" charset="0"/>
              </a:rPr>
              <a:t>Deltas visjon er «</a:t>
            </a:r>
            <a:r>
              <a:rPr lang="nb-NO" sz="3200" b="1">
                <a:latin typeface="Calibri" panose="020F0502020204030204" pitchFamily="34" charset="0"/>
              </a:rPr>
              <a:t>Delta skaper balanse i arbeidslivet</a:t>
            </a:r>
            <a:r>
              <a:rPr lang="nb-NO" sz="3200">
                <a:latin typeface="Calibri" panose="020F0502020204030204" pitchFamily="34" charset="0"/>
              </a:rPr>
              <a:t>»</a:t>
            </a:r>
          </a:p>
          <a:p>
            <a:pPr algn="ctr"/>
            <a:endParaRPr lang="nb-NO">
              <a:latin typeface="Calibri" panose="020F0502020204030204" pitchFamily="34" charset="0"/>
            </a:endParaRPr>
          </a:p>
          <a:p>
            <a:pPr algn="ctr"/>
            <a:r>
              <a:rPr lang="nb-NO" sz="3200">
                <a:latin typeface="Calibri" panose="020F0502020204030204" pitchFamily="34" charset="0"/>
              </a:rPr>
              <a:t>Hvordan legger trepartssamarbeidet til rette for dette?</a:t>
            </a:r>
          </a:p>
        </p:txBody>
      </p:sp>
    </p:spTree>
    <p:extLst>
      <p:ext uri="{BB962C8B-B14F-4D97-AF65-F5344CB8AC3E}">
        <p14:creationId xmlns:p14="http://schemas.microsoft.com/office/powerpoint/2010/main" val="185459355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00" t="-1949" r="33124"/>
          <a:stretch/>
        </p:blipFill>
        <p:spPr>
          <a:xfrm>
            <a:off x="19540" y="-168844"/>
            <a:ext cx="4434433" cy="702684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64968" y="260648"/>
            <a:ext cx="4752528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400">
                <a:solidFill>
                  <a:srgbClr val="3DB7E4"/>
                </a:solidFill>
                <a:latin typeface="Calibri" panose="020F0502020204030204" pitchFamily="34" charset="0"/>
              </a:rPr>
              <a:t>Oppsummering</a:t>
            </a:r>
            <a:br>
              <a:rPr lang="nb-NO" sz="4400">
                <a:solidFill>
                  <a:srgbClr val="3DB7E4"/>
                </a:solidFill>
                <a:latin typeface="Calibri" panose="020F0502020204030204" pitchFamily="34" charset="0"/>
              </a:rPr>
            </a:br>
            <a:r>
              <a:rPr lang="nb-NO" sz="4400">
                <a:solidFill>
                  <a:srgbClr val="3DB7E4"/>
                </a:solidFill>
                <a:latin typeface="Calibri" panose="020F0502020204030204" pitchFamily="34" charset="0"/>
              </a:rPr>
              <a:t>Arbeidslivets parter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25008" y="1556792"/>
            <a:ext cx="3966871" cy="3412430"/>
          </a:xfrm>
        </p:spPr>
        <p:txBody>
          <a:bodyPr/>
          <a:lstStyle/>
          <a:p>
            <a:r>
              <a:rPr lang="nb-NO">
                <a:latin typeface="Calibri" panose="020F0502020204030204" pitchFamily="34" charset="0"/>
              </a:rPr>
              <a:t>Flere regelverk påvirker arbeidsforholdet</a:t>
            </a:r>
          </a:p>
          <a:p>
            <a:r>
              <a:rPr lang="nb-NO">
                <a:latin typeface="Calibri" panose="020F0502020204030204" pitchFamily="34" charset="0"/>
              </a:rPr>
              <a:t>Organisasjonene ivaretar medlemmenes interesser</a:t>
            </a:r>
          </a:p>
          <a:p>
            <a:r>
              <a:rPr lang="nb-NO">
                <a:latin typeface="Calibri" panose="020F0502020204030204" pitchFamily="34" charset="0"/>
              </a:rPr>
              <a:t>Gjøres ved å forhandle frem avtaler</a:t>
            </a:r>
          </a:p>
          <a:p>
            <a:r>
              <a:rPr lang="nb-NO">
                <a:latin typeface="Calibri" panose="020F0502020204030204" pitchFamily="34" charset="0"/>
              </a:rPr>
              <a:t>Dette samarbeidet mellom flere parter med ulike interesser kalles </a:t>
            </a:r>
            <a:r>
              <a:rPr lang="nb-NO" i="1">
                <a:latin typeface="Calibri" panose="020F0502020204030204" pitchFamily="34" charset="0"/>
              </a:rPr>
              <a:t>trepartssamarbeidet</a:t>
            </a:r>
            <a:endParaRPr lang="nb-N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04609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o-DecLQDY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67090" y="1355675"/>
            <a:ext cx="7430326" cy="41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3196104" y="2059396"/>
            <a:ext cx="371923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>
                <a:latin typeface="Calibri" panose="020F0502020204030204" pitchFamily="34" charset="0"/>
              </a:rPr>
              <a:t>← Arbeidsmiljøloven →</a:t>
            </a:r>
          </a:p>
          <a:p>
            <a:pPr algn="ctr"/>
            <a:endParaRPr lang="nb-NO" sz="2000">
              <a:latin typeface="Calibri" panose="020F0502020204030204" pitchFamily="34" charset="0"/>
            </a:endParaRPr>
          </a:p>
          <a:p>
            <a:pPr algn="ctr"/>
            <a:r>
              <a:rPr lang="nb-NO" sz="2800">
                <a:latin typeface="Calibri" panose="020F0502020204030204" pitchFamily="34" charset="0"/>
              </a:rPr>
              <a:t>←    Arbeidsavtalen    →</a:t>
            </a:r>
          </a:p>
          <a:p>
            <a:pPr algn="ctr"/>
            <a:endParaRPr lang="nb-NO" sz="2000">
              <a:latin typeface="Calibri" panose="020F0502020204030204" pitchFamily="34" charset="0"/>
            </a:endParaRPr>
          </a:p>
          <a:p>
            <a:pPr algn="ctr"/>
            <a:r>
              <a:rPr lang="nb-NO" sz="2800">
                <a:latin typeface="Calibri" panose="020F0502020204030204" pitchFamily="34" charset="0"/>
              </a:rPr>
              <a:t>←      Tariffavtale?      →</a:t>
            </a:r>
          </a:p>
          <a:p>
            <a:pPr algn="ctr"/>
            <a:endParaRPr lang="nb-NO" sz="2000">
              <a:latin typeface="Calibri" panose="020F0502020204030204" pitchFamily="34" charset="0"/>
            </a:endParaRPr>
          </a:p>
          <a:p>
            <a:pPr algn="ctr"/>
            <a:r>
              <a:rPr lang="nb-NO" sz="2800">
                <a:latin typeface="Calibri" panose="020F0502020204030204" pitchFamily="34" charset="0"/>
              </a:rPr>
              <a:t>←     Hovedavtale?     →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92" y="2204588"/>
            <a:ext cx="2186453" cy="244882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40" y="2204588"/>
            <a:ext cx="2198456" cy="242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62166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ZBJavrvoh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67090" y="1264261"/>
            <a:ext cx="7313313" cy="411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CFFCF3-69DF-3F5E-F94A-2BCBF1B9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nb-NO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Oppsummering</a:t>
            </a:r>
            <a:br>
              <a:rPr lang="nb-NO" sz="60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B63FA7-CBD9-E966-C104-88672E083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81610" indent="-181610"/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Arbeidsforholdet</a:t>
            </a:r>
            <a:endParaRPr lang="nb-NO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Calibri"/>
            </a:endParaRPr>
          </a:p>
          <a:p>
            <a:pPr marL="181610" indent="-181610"/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Arbeidsmiljøloven</a:t>
            </a:r>
            <a:r>
              <a:rPr lang="nb-NO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Calibri"/>
              </a:rPr>
              <a:t> </a:t>
            </a:r>
            <a:endParaRPr lang="nb-NO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Calibri"/>
            </a:endParaRPr>
          </a:p>
          <a:p>
            <a:pPr marL="181610" indent="-181610"/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Arbeidsavtalen</a:t>
            </a:r>
            <a:r>
              <a:rPr lang="nb-NO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Calibri"/>
              </a:rPr>
              <a:t> </a:t>
            </a:r>
            <a:endParaRPr lang="nb-NO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Calibri"/>
            </a:endParaRPr>
          </a:p>
          <a:p>
            <a:pPr marL="181610" indent="-181610"/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Hovedavtalen</a:t>
            </a:r>
            <a:r>
              <a:rPr lang="nb-NO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Calibri"/>
              </a:rPr>
              <a:t> </a:t>
            </a:r>
            <a:endParaRPr lang="nb-NO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Calibri"/>
            </a:endParaRPr>
          </a:p>
          <a:p>
            <a:pPr marL="181610" indent="-181610"/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Tariffavtale/Overenskomst</a:t>
            </a:r>
            <a:endParaRPr lang="nb-NO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Calibri"/>
            </a:endParaRPr>
          </a:p>
          <a:p>
            <a:pPr marL="181610" indent="-181610"/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Styringsrett</a:t>
            </a:r>
            <a:r>
              <a:rPr lang="nb-NO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Calibri"/>
              </a:rPr>
              <a:t> </a:t>
            </a:r>
            <a:endParaRPr lang="nb-NO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Calibri"/>
            </a:endParaRPr>
          </a:p>
          <a:p>
            <a:pPr marL="181610" indent="-181610"/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Arbeidslivets parter</a:t>
            </a:r>
            <a:br>
              <a:rPr lang="nb-NO" sz="2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	- Fagforening/arbeidstakerorganisasjon</a:t>
            </a:r>
            <a:br>
              <a:rPr lang="nb-NO" sz="2800" b="0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nb-NO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	- Arbeidsgiverorganisasjon/hovedsammenslutninger</a:t>
            </a:r>
            <a:endParaRPr lang="nb-NO" sz="225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BE73C33-62C7-E07E-52CE-E8AF54753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C2180A5-B89B-EA1E-F87A-3062C3C0B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2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5831" y="260648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Arbeidsmiljøloven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09651" y="5163390"/>
            <a:ext cx="7957085" cy="1420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>
                <a:latin typeface="Calibri" panose="020F0502020204030204" pitchFamily="34" charset="0"/>
              </a:rPr>
              <a:t>Det finnes mange lover som påvirker arbeidsforholdet</a:t>
            </a:r>
          </a:p>
          <a:p>
            <a:r>
              <a:rPr lang="nb-NO" u="sng">
                <a:latin typeface="Calibri" panose="020F0502020204030204" pitchFamily="34" charset="0"/>
              </a:rPr>
              <a:t>Arbeidsmiljøloven</a:t>
            </a:r>
            <a:r>
              <a:rPr lang="nb-NO">
                <a:latin typeface="Calibri" panose="020F0502020204030204" pitchFamily="34" charset="0"/>
              </a:rPr>
              <a:t> er den viktigste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56A571-8401-9702-DE42-52369DE47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913" y="1385887"/>
            <a:ext cx="2703248" cy="37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840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DB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734010" y="2737675"/>
            <a:ext cx="7661709" cy="1200329"/>
          </a:xfrm>
          <a:prstGeom prst="rect">
            <a:avLst/>
          </a:prstGeom>
          <a:solidFill>
            <a:srgbClr val="3DB7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7200" b="1">
                <a:latin typeface="Calibri" panose="020F0502020204030204" pitchFamily="34" charset="0"/>
              </a:rPr>
              <a:t>Loven går foran alt!</a:t>
            </a:r>
          </a:p>
        </p:txBody>
      </p:sp>
    </p:spTree>
    <p:extLst>
      <p:ext uri="{BB962C8B-B14F-4D97-AF65-F5344CB8AC3E}">
        <p14:creationId xmlns:p14="http://schemas.microsoft.com/office/powerpoint/2010/main" val="41798833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5832" y="332656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Tariffavtalen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04528" y="1366838"/>
            <a:ext cx="5400600" cy="4094339"/>
          </a:xfrm>
        </p:spPr>
        <p:txBody>
          <a:bodyPr>
            <a:normAutofit/>
          </a:bodyPr>
          <a:lstStyle/>
          <a:p>
            <a:endParaRPr lang="nb-NO" sz="280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Mange virksomheter har en tariffavtale</a:t>
            </a:r>
          </a:p>
          <a:p>
            <a:endParaRPr lang="nb-NO" sz="280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2800">
                <a:latin typeface="Calibri" panose="020F0502020204030204" pitchFamily="34" charset="0"/>
              </a:rPr>
              <a:t>En tariffavtale gir rettigheter og plikter til alle ansatte i virksomheten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740" y="1396823"/>
            <a:ext cx="3239772" cy="40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718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5832" y="332656"/>
            <a:ext cx="8034337" cy="792163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Arbeidsavtalen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80992" y="1412776"/>
            <a:ext cx="4499630" cy="512277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b-NO" sz="2800">
              <a:latin typeface="Calibri" panose="020F0502020204030204" pitchFamily="34" charset="0"/>
            </a:endParaRPr>
          </a:p>
          <a:p>
            <a:pPr lvl="1"/>
            <a:r>
              <a:rPr lang="nb-NO" sz="2800">
                <a:latin typeface="Calibri" panose="020F0502020204030204" pitchFamily="34" charset="0"/>
              </a:rPr>
              <a:t>Skriftlig!</a:t>
            </a:r>
          </a:p>
          <a:p>
            <a:pPr lvl="1"/>
            <a:r>
              <a:rPr lang="nb-NO" sz="2800">
                <a:latin typeface="Calibri" panose="020F0502020204030204" pitchFamily="34" charset="0"/>
              </a:rPr>
              <a:t>Opplysninger om viktige sider av arbeidsforholdet!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1274" b="25186"/>
          <a:stretch/>
        </p:blipFill>
        <p:spPr>
          <a:xfrm>
            <a:off x="344488" y="1988840"/>
            <a:ext cx="4464496" cy="32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036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76701" y="260648"/>
            <a:ext cx="8152598" cy="647217"/>
          </a:xfrm>
        </p:spPr>
        <p:txBody>
          <a:bodyPr anchor="ctr">
            <a:noAutofit/>
          </a:bodyPr>
          <a:lstStyle/>
          <a:p>
            <a:pPr algn="ctr"/>
            <a:r>
              <a:rPr lang="nb-NO" sz="4800">
                <a:solidFill>
                  <a:srgbClr val="3DB7E4"/>
                </a:solidFill>
                <a:latin typeface="Calibri" panose="020F0502020204030204" pitchFamily="34" charset="0"/>
              </a:rPr>
              <a:t>Arbeidsforholdet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76701" y="4497892"/>
            <a:ext cx="8152598" cy="1941409"/>
          </a:xfrm>
        </p:spPr>
        <p:txBody>
          <a:bodyPr>
            <a:noAutofit/>
          </a:bodyPr>
          <a:lstStyle/>
          <a:p>
            <a:pPr algn="l"/>
            <a:r>
              <a:rPr lang="nb-NO" sz="3200">
                <a:latin typeface="Calibri" panose="020F0502020204030204" pitchFamily="34" charset="0"/>
              </a:rPr>
              <a:t>Alle arbeidsforhold påvirkes av regler og avtaler</a:t>
            </a:r>
          </a:p>
          <a:p>
            <a:pPr algn="l"/>
            <a:r>
              <a:rPr lang="nb-NO" sz="3200">
                <a:latin typeface="Calibri" panose="020F0502020204030204" pitchFamily="34" charset="0"/>
              </a:rPr>
              <a:t>- Hvilke er de viktigste og vanligste reglene?</a:t>
            </a:r>
          </a:p>
        </p:txBody>
      </p:sp>
      <p:pic>
        <p:nvPicPr>
          <p:cNvPr id="5" name="Bilde 5" descr="Et bilde som inneholder person, utendørs, personer&#10;&#10;Automatisk generert beskrivelse">
            <a:extLst>
              <a:ext uri="{FF2B5EF4-FFF2-40B4-BE49-F238E27FC236}">
                <a16:creationId xmlns:a16="http://schemas.microsoft.com/office/drawing/2014/main" id="{26C43166-2F99-49F4-A841-4E00336C4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42" y="1192691"/>
            <a:ext cx="7216119" cy="275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83690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67&quot;&gt;&lt;property id=&quot;20148&quot; value=&quot;5&quot;/&gt;&lt;property id=&quot;20300&quot; value=&quot;Slide 3&quot;/&gt;&lt;property id=&quot;20307&quot; value=&quot;260&quot;/&gt;&lt;/object&gt;&lt;object type=&quot;3&quot; unique_id=&quot;10103&quot;&gt;&lt;property id=&quot;20148&quot; value=&quot;5&quot;/&gt;&lt;property id=&quot;20300&quot; value=&quot;Slide 1&quot;/&gt;&lt;property id=&quot;20307&quot; value=&quot;261&quot;/&gt;&lt;/object&gt;&lt;object type=&quot;3&quot; unique_id=&quot;10196&quot;&gt;&lt;property id=&quot;20148&quot; value=&quot;5&quot;/&gt;&lt;property id=&quot;20300&quot; value=&quot;Slide 2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1_Deltamal">
  <a:themeElements>
    <a:clrScheme name="1_Deltamal 2">
      <a:dk1>
        <a:srgbClr val="000000"/>
      </a:dk1>
      <a:lt1>
        <a:srgbClr val="FFFFFF"/>
      </a:lt1>
      <a:dk2>
        <a:srgbClr val="000000"/>
      </a:dk2>
      <a:lt2>
        <a:srgbClr val="7577C0"/>
      </a:lt2>
      <a:accent1>
        <a:srgbClr val="DAD7CB"/>
      </a:accent1>
      <a:accent2>
        <a:srgbClr val="857363"/>
      </a:accent2>
      <a:accent3>
        <a:srgbClr val="FFFFFF"/>
      </a:accent3>
      <a:accent4>
        <a:srgbClr val="000000"/>
      </a:accent4>
      <a:accent5>
        <a:srgbClr val="EAE8E2"/>
      </a:accent5>
      <a:accent6>
        <a:srgbClr val="786859"/>
      </a:accent6>
      <a:hlink>
        <a:srgbClr val="0096D7"/>
      </a:hlink>
      <a:folHlink>
        <a:srgbClr val="3DB7E4"/>
      </a:folHlink>
    </a:clrScheme>
    <a:fontScheme name="1_Delta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ltamal 1">
        <a:dk1>
          <a:srgbClr val="000000"/>
        </a:dk1>
        <a:lt1>
          <a:srgbClr val="FFFFFF"/>
        </a:lt1>
        <a:dk2>
          <a:srgbClr val="000000"/>
        </a:dk2>
        <a:lt2>
          <a:srgbClr val="7577C0"/>
        </a:lt2>
        <a:accent1>
          <a:srgbClr val="DAD7CB"/>
        </a:accent1>
        <a:accent2>
          <a:srgbClr val="857363"/>
        </a:accent2>
        <a:accent3>
          <a:srgbClr val="FFFFFF"/>
        </a:accent3>
        <a:accent4>
          <a:srgbClr val="000000"/>
        </a:accent4>
        <a:accent5>
          <a:srgbClr val="EAE8E2"/>
        </a:accent5>
        <a:accent6>
          <a:srgbClr val="786859"/>
        </a:accent6>
        <a:hlink>
          <a:srgbClr val="003C69"/>
        </a:hlink>
        <a:folHlink>
          <a:srgbClr val="3DB7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ltamal 2">
        <a:dk1>
          <a:srgbClr val="000000"/>
        </a:dk1>
        <a:lt1>
          <a:srgbClr val="FFFFFF"/>
        </a:lt1>
        <a:dk2>
          <a:srgbClr val="000000"/>
        </a:dk2>
        <a:lt2>
          <a:srgbClr val="7577C0"/>
        </a:lt2>
        <a:accent1>
          <a:srgbClr val="DAD7CB"/>
        </a:accent1>
        <a:accent2>
          <a:srgbClr val="857363"/>
        </a:accent2>
        <a:accent3>
          <a:srgbClr val="FFFFFF"/>
        </a:accent3>
        <a:accent4>
          <a:srgbClr val="000000"/>
        </a:accent4>
        <a:accent5>
          <a:srgbClr val="EAE8E2"/>
        </a:accent5>
        <a:accent6>
          <a:srgbClr val="786859"/>
        </a:accent6>
        <a:hlink>
          <a:srgbClr val="0096D7"/>
        </a:hlink>
        <a:folHlink>
          <a:srgbClr val="3DB7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skjæring">
  <a:themeElements>
    <a:clrScheme name="Custom 1">
      <a:dk1>
        <a:srgbClr val="0B2340"/>
      </a:dk1>
      <a:lt1>
        <a:srgbClr val="FFFFFF"/>
      </a:lt1>
      <a:dk2>
        <a:srgbClr val="3FB6E5"/>
      </a:dk2>
      <a:lt2>
        <a:srgbClr val="FEFFFE"/>
      </a:lt2>
      <a:accent1>
        <a:srgbClr val="0B2340"/>
      </a:accent1>
      <a:accent2>
        <a:srgbClr val="0284C9"/>
      </a:accent2>
      <a:accent3>
        <a:srgbClr val="8AD2E5"/>
      </a:accent3>
      <a:accent4>
        <a:srgbClr val="5CB8B1"/>
      </a:accent4>
      <a:accent5>
        <a:srgbClr val="96D700"/>
      </a:accent5>
      <a:accent6>
        <a:srgbClr val="8EE2B0"/>
      </a:accent6>
      <a:hlink>
        <a:srgbClr val="0284C9"/>
      </a:hlink>
      <a:folHlink>
        <a:srgbClr val="0B234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7BC11B7A-E199-294E-BA1B-DCAC498CD41B}" vid="{263FA1F2-E3E6-3747-995F-98782B5435DF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elskapsdokument" ma:contentTypeID="0x010100246E9C1CC917994690F7B11567C58CDA005C375EFC890A444C8107B028F8C3C7FF" ma:contentTypeVersion="12" ma:contentTypeDescription="Opprett et nytt dokument." ma:contentTypeScope="" ma:versionID="74400dc75c44c0d07f4596b69fd7fee8">
  <xsd:schema xmlns:xsd="http://www.w3.org/2001/XMLSchema" xmlns:xs="http://www.w3.org/2001/XMLSchema" xmlns:p="http://schemas.microsoft.com/office/2006/metadata/properties" xmlns:ns2="4c1ae5f8-a55e-4c57-b2de-1935673b523f" xmlns:ns3="c57e8ac3-bac6-4857-9469-053a37e0fed8" xmlns:ns4="04263746-1f02-4030-a4a2-b80bebf19e1c" targetNamespace="http://schemas.microsoft.com/office/2006/metadata/properties" ma:root="true" ma:fieldsID="8a4e9bb57fb82eb530cf09374c249e93" ns2:_="" ns3:_="" ns4:_="">
    <xsd:import namespace="4c1ae5f8-a55e-4c57-b2de-1935673b523f"/>
    <xsd:import namespace="c57e8ac3-bac6-4857-9469-053a37e0fed8"/>
    <xsd:import namespace="04263746-1f02-4030-a4a2-b80bebf19e1c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2:ContactPerson" minOccurs="0"/>
                <xsd:element ref="ns2:ContactPersonCompany" minOccurs="0"/>
                <xsd:element ref="ns2:ContactPersonCompanyID" minOccurs="0"/>
                <xsd:element ref="ns2:ContactPersonID" minOccurs="0"/>
                <xsd:element ref="ns2:DocumentDescription" minOccurs="0"/>
                <xsd:element ref="ns2:MailDate" minOccurs="0"/>
                <xsd:element ref="ns2:Direction" minOccurs="0"/>
                <xsd:element ref="ns2:DocLink" minOccurs="0"/>
                <xsd:element ref="ns2:ConversationIndex" minOccurs="0"/>
                <xsd:element ref="ns2:ConversationID" minOccurs="0"/>
                <xsd:element ref="ns2:ConversationTopic" minOccurs="0"/>
                <xsd:element ref="ns2:SiteNo" minOccurs="0"/>
                <xsd:element ref="ns2:EmailPreview" minOccurs="0"/>
                <xsd:element ref="ns3:ParentFolderElement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ae5f8-a55e-4c57-b2de-1935673b523f" elementFormDefault="qualified">
    <xsd:import namespace="http://schemas.microsoft.com/office/2006/documentManagement/types"/>
    <xsd:import namespace="http://schemas.microsoft.com/office/infopath/2007/PartnerControls"/>
    <xsd:element name="DocumentType" ma:index="8" nillable="true" ma:displayName="Dokumenttype" ma:format="Dropdown" ma:internalName="DocumentType">
      <xsd:simpleType>
        <xsd:restriction base="dms:Choice">
          <xsd:enumeration value="E-post"/>
          <xsd:enumeration value="Dokument"/>
          <xsd:enumeration value="Regneark"/>
          <xsd:enumeration value="PDF"/>
          <xsd:enumeration value="Presentasjon"/>
          <xsd:enumeration value="Bilde"/>
          <xsd:enumeration value="Skjema"/>
          <xsd:enumeration value="Tegning"/>
          <xsd:enumeration value="Excel"/>
          <xsd:enumeration value="Word"/>
          <xsd:enumeration value="Powerpoint"/>
        </xsd:restriction>
      </xsd:simpleType>
    </xsd:element>
    <xsd:element name="ContactPerson" ma:index="9" nillable="true" ma:displayName="Kontaktperson" ma:internalName="ContactPerson">
      <xsd:simpleType>
        <xsd:restriction base="dms:Text"/>
      </xsd:simpleType>
    </xsd:element>
    <xsd:element name="ContactPersonCompany" ma:index="10" nillable="true" ma:displayName="Kontaktperson selskap" ma:internalName="ContactPersonCompany">
      <xsd:simpleType>
        <xsd:restriction base="dms:Text"/>
      </xsd:simpleType>
    </xsd:element>
    <xsd:element name="ContactPersonCompanyID" ma:index="11" nillable="true" ma:displayName="Kontaktperson selskap ID" ma:internalName="ContactPersonCompanyID">
      <xsd:simpleType>
        <xsd:restriction base="dms:Text"/>
      </xsd:simpleType>
    </xsd:element>
    <xsd:element name="ContactPersonID" ma:index="12" nillable="true" ma:displayName="Kontaktperson ID" ma:internalName="ContactPersonID">
      <xsd:simpleType>
        <xsd:restriction base="dms:Text"/>
      </xsd:simpleType>
    </xsd:element>
    <xsd:element name="DocumentDescription" ma:index="13" nillable="true" ma:displayName="Dokumentbeskrivelse" ma:internalName="DocumentDescription">
      <xsd:simpleType>
        <xsd:restriction base="dms:Note"/>
      </xsd:simpleType>
    </xsd:element>
    <xsd:element name="MailDate" ma:index="14" nillable="true" ma:displayName="E-post dato" ma:format="DateTime" ma:internalName="MailDate">
      <xsd:simpleType>
        <xsd:restriction base="dms:DateTime"/>
      </xsd:simpleType>
    </xsd:element>
    <xsd:element name="Direction" ma:index="15" nillable="true" ma:displayName="E-postretning" ma:internalName="Direction">
      <xsd:simpleType>
        <xsd:restriction base="dms:Choice">
          <xsd:enumeration value="Inngående"/>
          <xsd:enumeration value="Utgående"/>
        </xsd:restriction>
      </xsd:simpleType>
    </xsd:element>
    <xsd:element name="DocLink" ma:index="16" nillable="true" ma:displayName="Dokumentlink" ma:internalName="DocLink">
      <xsd:simpleType>
        <xsd:restriction base="dms:Note"/>
      </xsd:simpleType>
    </xsd:element>
    <xsd:element name="ConversationIndex" ma:index="17" nillable="true" ma:displayName="ConversationIndex" ma:internalName="ConversationIndex">
      <xsd:simpleType>
        <xsd:restriction base="dms:Text"/>
      </xsd:simpleType>
    </xsd:element>
    <xsd:element name="ConversationID" ma:index="18" nillable="true" ma:displayName="Samtale" ma:internalName="ConversationID">
      <xsd:simpleType>
        <xsd:restriction base="dms:Text"/>
      </xsd:simpleType>
    </xsd:element>
    <xsd:element name="ConversationTopic" ma:index="19" nillable="true" ma:displayName="Samtale emne" ma:internalName="ConversationTopic">
      <xsd:simpleType>
        <xsd:restriction base="dms:Text"/>
      </xsd:simpleType>
    </xsd:element>
    <xsd:element name="SiteNo" ma:index="20" nillable="true" ma:displayName="Område Nr" ma:internalName="SiteNo">
      <xsd:simpleType>
        <xsd:restriction base="dms:Text"/>
      </xsd:simpleType>
    </xsd:element>
    <xsd:element name="EmailPreview" ma:index="21" nillable="true" ma:displayName="EmailPreview" ma:internalName="EmailPreview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e8ac3-bac6-4857-9469-053a37e0fed8" elementFormDefault="qualified">
    <xsd:import namespace="http://schemas.microsoft.com/office/2006/documentManagement/types"/>
    <xsd:import namespace="http://schemas.microsoft.com/office/infopath/2007/PartnerControls"/>
    <xsd:element name="ParentFolderElements" ma:index="22" nillable="true" ma:displayName="Mapperelasjoner" ma:list="{fa66de86-a6e6-4e4d-ba91-0f8ebb9b5f52}" ma:internalName="ParentFolderElements" ma:showField="Title" ma:web="{04263746-1f02-4030-a4a2-b80bebf19e1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63746-1f02-4030-a4a2-b80bebf19e1c" elementFormDefault="qualified">
    <xsd:import namespace="http://schemas.microsoft.com/office/2006/documentManagement/types"/>
    <xsd:import namespace="http://schemas.microsoft.com/office/infopath/2007/PartnerControls"/>
    <xsd:element name="SharedWithUsers" ma:index="2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ion xmlns="4c1ae5f8-a55e-4c57-b2de-1935673b523f" xsi:nil="true"/>
    <SiteNo xmlns="4c1ae5f8-a55e-4c57-b2de-1935673b523f">Utvikling: Bli kjent med Delta og rollen som tillitsvalgt - Modul 1 </SiteNo>
    <DocumentType xmlns="4c1ae5f8-a55e-4c57-b2de-1935673b523f">Powerpoint</DocumentType>
    <ContactPersonCompanyID xmlns="4c1ae5f8-a55e-4c57-b2de-1935673b523f" xsi:nil="true"/>
    <MailDate xmlns="4c1ae5f8-a55e-4c57-b2de-1935673b523f" xsi:nil="true"/>
    <DocLink xmlns="4c1ae5f8-a55e-4c57-b2de-1935673b523f" xsi:nil="true"/>
    <ConversationIndex xmlns="4c1ae5f8-a55e-4c57-b2de-1935673b523f" xsi:nil="true"/>
    <ConversationID xmlns="4c1ae5f8-a55e-4c57-b2de-1935673b523f" xsi:nil="true"/>
    <ContactPerson xmlns="4c1ae5f8-a55e-4c57-b2de-1935673b523f" xsi:nil="true"/>
    <ConversationTopic xmlns="4c1ae5f8-a55e-4c57-b2de-1935673b523f" xsi:nil="true"/>
    <DocumentDescription xmlns="4c1ae5f8-a55e-4c57-b2de-1935673b523f" xsi:nil="true"/>
    <ContactPersonCompany xmlns="4c1ae5f8-a55e-4c57-b2de-1935673b523f" xsi:nil="true"/>
    <ContactPersonID xmlns="4c1ae5f8-a55e-4c57-b2de-1935673b523f" xsi:nil="true"/>
    <EmailPreview xmlns="4c1ae5f8-a55e-4c57-b2de-1935673b523f" xsi:nil="true"/>
    <ParentFolderElements xmlns="c57e8ac3-bac6-4857-9469-053a37e0fed8">
      <Value>1</Value>
    </ParentFolderElement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0B23BE-B6C7-4F06-9D67-C997735497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1ae5f8-a55e-4c57-b2de-1935673b523f"/>
    <ds:schemaRef ds:uri="c57e8ac3-bac6-4857-9469-053a37e0fed8"/>
    <ds:schemaRef ds:uri="04263746-1f02-4030-a4a2-b80bebf19e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38E801-0C32-4925-BF06-B385A545D31C}">
  <ds:schemaRefs>
    <ds:schemaRef ds:uri="4c1ae5f8-a55e-4c57-b2de-1935673b523f"/>
    <ds:schemaRef ds:uri="c57e8ac3-bac6-4857-9469-053a37e0fed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907D64-2F46-437C-82B9-DA6A1B1895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Delta mal for opplæring</Template>
  <Application>Microsoft Office PowerPoint</Application>
  <PresentationFormat>A4 (210 x 297 mm)</PresentationFormat>
  <Slides>41</Slides>
  <Notes>38</Notes>
  <HiddenSlides>1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41</vt:i4>
      </vt:variant>
    </vt:vector>
  </HeadingPairs>
  <TitlesOfParts>
    <vt:vector size="43" baseType="lpstr">
      <vt:lpstr>21_Deltamal</vt:lpstr>
      <vt:lpstr>Beskjæring</vt:lpstr>
      <vt:lpstr>Det organiserte arbeidslivet</vt:lpstr>
      <vt:lpstr>                                  </vt:lpstr>
      <vt:lpstr>Arbeidsforholdet</vt:lpstr>
      <vt:lpstr>PowerPoint-presentasjon</vt:lpstr>
      <vt:lpstr>Arbeidsmiljøloven</vt:lpstr>
      <vt:lpstr>PowerPoint-presentasjon</vt:lpstr>
      <vt:lpstr>Tariffavtalen</vt:lpstr>
      <vt:lpstr>Arbeidsavtalen</vt:lpstr>
      <vt:lpstr>Arbeidsforholdet</vt:lpstr>
      <vt:lpstr>PowerPoint-presentasjon</vt:lpstr>
      <vt:lpstr>Arbeidsmiljøloven</vt:lpstr>
      <vt:lpstr>Tariffavtalen</vt:lpstr>
      <vt:lpstr>Arbeidsavtalen</vt:lpstr>
      <vt:lpstr>Tariffavtalen</vt:lpstr>
      <vt:lpstr>PowerPoint-presentasjon</vt:lpstr>
      <vt:lpstr>Hovedavtalen</vt:lpstr>
      <vt:lpstr>Hovedavtalen</vt:lpstr>
      <vt:lpstr>Finn svarene på spørsmålene i din hovedavtale</vt:lpstr>
      <vt:lpstr>PowerPoint-presentasjon</vt:lpstr>
      <vt:lpstr>Styringsretten</vt:lpstr>
      <vt:lpstr>Styringsretten</vt:lpstr>
      <vt:lpstr>Arbeidslivets parter</vt:lpstr>
      <vt:lpstr>Arbeidslivets parter</vt:lpstr>
      <vt:lpstr>PowerPoint-presentasjon</vt:lpstr>
      <vt:lpstr>Arbeidstakerorganisasjoner</vt:lpstr>
      <vt:lpstr>Arbeidslivets parter</vt:lpstr>
      <vt:lpstr>Arbeidslivets parter</vt:lpstr>
      <vt:lpstr>Hovedsammenslutninger</vt:lpstr>
      <vt:lpstr>PowerPoint-presentasjon</vt:lpstr>
      <vt:lpstr>Arbeidslivets parter</vt:lpstr>
      <vt:lpstr>Arbeidslivets parter</vt:lpstr>
      <vt:lpstr>Arbeidslivets parter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Oppsummering Arbeidslivets parter</vt:lpstr>
      <vt:lpstr>PowerPoint-presentasjon</vt:lpstr>
      <vt:lpstr>PowerPoint-presentasjon</vt:lpstr>
      <vt:lpstr>Oppsummering </vt:lpstr>
    </vt:vector>
  </TitlesOfParts>
  <Company>Delta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 2 - Det organiserte arbeidslivet</dc:title>
  <dc:creator>Per Christian Larsen</dc:creator>
  <cp:revision>2</cp:revision>
  <dcterms:created xsi:type="dcterms:W3CDTF">2017-03-12T16:14:06Z</dcterms:created>
  <dcterms:modified xsi:type="dcterms:W3CDTF">2023-09-18T08:36:56Z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0x010100246E9C1CC917994690F7B11567C58CDA005C375EFC890A444C8107B028F8C3C7FF</vt:lpwstr>
  </property>
  <property fmtid="{D5CDD505-2E9C-101B-9397-08002B2CF9AE}" pid="3" name="Modified_x0020_By">
    <vt:lpwstr>i:0#.w|prod\kenneth.invo</vt:lpwstr>
  </property>
  <property fmtid="{D5CDD505-2E9C-101B-9397-08002B2CF9AE}" pid="4" name="Modified By">
    <vt:lpwstr>i:0#.w|prod\kenneth.invo</vt:lpwstr>
  </property>
  <property fmtid="{D5CDD505-2E9C-101B-9397-08002B2CF9AE}" pid="5" name="DocumentContent">
    <vt:lpwstr/>
  </property>
</Properties>
</file>