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  <p:sldMasterId id="2147483649" r:id="rId5"/>
    <p:sldMasterId id="2147483659" r:id="rId6"/>
    <p:sldMasterId id="2147483661" r:id="rId7"/>
    <p:sldMasterId id="2147484012" r:id="rId8"/>
    <p:sldMasterId id="2147484016" r:id="rId9"/>
    <p:sldMasterId id="2147484013" r:id="rId10"/>
    <p:sldMasterId id="2147484020" r:id="rId11"/>
    <p:sldMasterId id="2147484022" r:id="rId12"/>
    <p:sldMasterId id="2147483673" r:id="rId13"/>
    <p:sldMasterId id="2147483675" r:id="rId14"/>
    <p:sldMasterId id="2147483677" r:id="rId15"/>
    <p:sldMasterId id="2147483679" r:id="rId16"/>
    <p:sldMasterId id="2147483681" r:id="rId17"/>
    <p:sldMasterId id="2147483683" r:id="rId18"/>
    <p:sldMasterId id="2147483685" r:id="rId19"/>
    <p:sldMasterId id="2147483687" r:id="rId20"/>
    <p:sldMasterId id="2147483689" r:id="rId21"/>
    <p:sldMasterId id="2147483691" r:id="rId22"/>
    <p:sldMasterId id="2147483693" r:id="rId23"/>
    <p:sldMasterId id="2147483695" r:id="rId24"/>
    <p:sldMasterId id="2147483657" r:id="rId25"/>
    <p:sldMasterId id="2147483918" r:id="rId26"/>
    <p:sldMasterId id="2147484004" r:id="rId27"/>
  </p:sldMasterIdLst>
  <p:notesMasterIdLst>
    <p:notesMasterId r:id="rId52"/>
  </p:notesMasterIdLst>
  <p:handoutMasterIdLst>
    <p:handoutMasterId r:id="rId53"/>
  </p:handoutMasterIdLst>
  <p:sldIdLst>
    <p:sldId id="333" r:id="rId28"/>
    <p:sldId id="557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561" r:id="rId40"/>
    <p:sldId id="344" r:id="rId41"/>
    <p:sldId id="345" r:id="rId42"/>
    <p:sldId id="346" r:id="rId43"/>
    <p:sldId id="351" r:id="rId44"/>
    <p:sldId id="560" r:id="rId45"/>
    <p:sldId id="558" r:id="rId46"/>
    <p:sldId id="352" r:id="rId47"/>
    <p:sldId id="348" r:id="rId48"/>
    <p:sldId id="349" r:id="rId49"/>
    <p:sldId id="554" r:id="rId50"/>
    <p:sldId id="559" r:id="rId51"/>
  </p:sldIdLst>
  <p:sldSz cx="9906000" cy="6858000" type="A4"/>
  <p:notesSz cx="6792913" cy="9925050"/>
  <p:embeddedFontLst>
    <p:embeddedFont>
      <p:font typeface="Bradley Hand ITC" panose="03070402050302030203" pitchFamily="66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Franklin Gothic Book" panose="020B0503020102020204" pitchFamily="34" charset="0"/>
      <p:regular r:id="rId59"/>
      <p:italic r:id="rId60"/>
    </p:embeddedFont>
    <p:embeddedFont>
      <p:font typeface="Franklin Gothic Medium" panose="020B0603020102020204" pitchFamily="34" charset="0"/>
      <p:regular r:id="rId61"/>
      <p:italic r:id="rId62"/>
    </p:embeddedFont>
    <p:embeddedFont>
      <p:font typeface="Segoe UI" panose="020B0502040204020203" pitchFamily="34" charset="0"/>
      <p:regular r:id="rId63"/>
      <p:bold r:id="rId64"/>
      <p:italic r:id="rId65"/>
      <p:boldItalic r:id="rId66"/>
    </p:embeddedFont>
  </p:embeddedFontLst>
  <p:custDataLst>
    <p:tags r:id="rId67"/>
  </p:custData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5EA"/>
    <a:srgbClr val="3DB7E4"/>
    <a:srgbClr val="C1773F"/>
    <a:srgbClr val="EDE7DE"/>
    <a:srgbClr val="CC3300"/>
    <a:srgbClr val="7581BF"/>
    <a:srgbClr val="FF0000"/>
    <a:srgbClr val="BBAFA5"/>
    <a:srgbClr val="DAD7CB"/>
    <a:srgbClr val="EE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45CE4-15F2-6BDB-C7DD-040F5D7B2529}" v="6" dt="2023-08-08T07:04:39.507"/>
    <p1510:client id="{DF810C97-E89A-4FBA-9551-B2505DC3A77D}" v="1" dt="2023-02-09T08:43:18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12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3.xml"/><Relationship Id="rId21" Type="http://schemas.openxmlformats.org/officeDocument/2006/relationships/slideMaster" Target="slideMasters/slideMaster18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8.fntdata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4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font" Target="fonts/font6.fntdata"/><Relationship Id="rId67" Type="http://schemas.openxmlformats.org/officeDocument/2006/relationships/tags" Target="tags/tag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4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font" Target="fonts/font4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12.xml"/><Relationship Id="rId34" Type="http://schemas.openxmlformats.org/officeDocument/2006/relationships/slide" Target="slides/slide7.xml"/><Relationship Id="rId50" Type="http://schemas.openxmlformats.org/officeDocument/2006/relationships/slide" Target="slides/slide23.xml"/><Relationship Id="rId5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36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991" y="0"/>
            <a:ext cx="2944336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5"/>
            <a:ext cx="2944336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991" y="9426655"/>
            <a:ext cx="2944336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F89E6CE-FAAB-4A59-99C8-78B48A3A04F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55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36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991" y="0"/>
            <a:ext cx="2944336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4" y="4714121"/>
            <a:ext cx="5434965" cy="446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655"/>
            <a:ext cx="2944336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991" y="9426655"/>
            <a:ext cx="2944336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269C598-AD4B-487A-A957-4F013571CA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46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Først kan deltakerne</a:t>
            </a:r>
            <a:r>
              <a:rPr lang="nb-NO" baseline="0"/>
              <a:t> summe to og to om hva de tenker preger tillitsvalgtes hverdag; egne erfaringer, forventninger, ønsker</a:t>
            </a:r>
            <a:endParaRPr lang="nb-NO"/>
          </a:p>
          <a:p>
            <a:endParaRPr lang="nb-NO"/>
          </a:p>
          <a:p>
            <a:r>
              <a:rPr lang="nb-NO"/>
              <a:t>Deretter</a:t>
            </a:r>
            <a:r>
              <a:rPr lang="nb-NO" baseline="0"/>
              <a:t> kan man i plenum s</a:t>
            </a:r>
            <a:r>
              <a:rPr lang="nb-NO"/>
              <a:t>nakke om</a:t>
            </a:r>
            <a:r>
              <a:rPr lang="nb-NO" baseline="0"/>
              <a:t> hva dette innebærer.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959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/>
              <a:t>MERK: Punktene og formuleringene er hentet fra KS og underviser må understreke at dette vil være noe ulikt i de ulike avtalene</a:t>
            </a:r>
          </a:p>
          <a:p>
            <a:endParaRPr lang="nb-NO" baseline="0"/>
          </a:p>
          <a:p>
            <a:r>
              <a:rPr lang="nb-NO" baseline="0"/>
              <a:t>Hvor er partenes rettigheter og plikter regulert?</a:t>
            </a:r>
          </a:p>
          <a:p>
            <a:r>
              <a:rPr lang="nb-NO" baseline="0"/>
              <a:t>KS: HA del B, § 3</a:t>
            </a:r>
          </a:p>
          <a:p>
            <a:r>
              <a:rPr lang="nb-NO" baseline="0"/>
              <a:t>Spekter: Del III, </a:t>
            </a:r>
            <a:r>
              <a:rPr lang="nb-NO" baseline="0" err="1"/>
              <a:t>kap</a:t>
            </a:r>
            <a:r>
              <a:rPr lang="nb-NO" baseline="0"/>
              <a:t> </a:t>
            </a:r>
            <a:r>
              <a:rPr lang="nb-NO" baseline="0" err="1"/>
              <a:t>X</a:t>
            </a:r>
            <a:r>
              <a:rPr lang="nb-NO" baseline="0"/>
              <a:t> (§48)</a:t>
            </a:r>
          </a:p>
          <a:p>
            <a:r>
              <a:rPr lang="nb-NO" baseline="0"/>
              <a:t>Virke. HA, </a:t>
            </a:r>
            <a:r>
              <a:rPr lang="nb-NO" baseline="0" err="1"/>
              <a:t>Ka</a:t>
            </a:r>
            <a:r>
              <a:rPr lang="nb-NO" baseline="0"/>
              <a:t>. 4 </a:t>
            </a:r>
          </a:p>
          <a:p>
            <a:r>
              <a:rPr lang="nb-NO" baseline="0"/>
              <a:t>KA: HA § 9</a:t>
            </a:r>
          </a:p>
          <a:p>
            <a:r>
              <a:rPr lang="nb-NO" baseline="0"/>
              <a:t>PBL: HA </a:t>
            </a:r>
            <a:r>
              <a:rPr lang="nb-NO" baseline="0" err="1"/>
              <a:t>kap</a:t>
            </a:r>
            <a:r>
              <a:rPr lang="nb-NO" baseline="0"/>
              <a:t> 3</a:t>
            </a:r>
          </a:p>
          <a:p>
            <a:r>
              <a:rPr lang="nb-NO" baseline="0"/>
              <a:t>Staten: HA Del 2, Kapittel 8.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19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/>
              <a:t>MERK: Punktene og formuleringene er hentet fra KS og underviser må understreke at dette vil være noe ulikt i de ulike avtalene</a:t>
            </a:r>
          </a:p>
          <a:p>
            <a:endParaRPr lang="nb-NO" baseline="0"/>
          </a:p>
          <a:p>
            <a:r>
              <a:rPr lang="nb-NO" baseline="0"/>
              <a:t>Hvor er partenes rettigheter og plikter regulert?</a:t>
            </a:r>
          </a:p>
          <a:p>
            <a:r>
              <a:rPr lang="nb-NO" baseline="0"/>
              <a:t>KS: HA del B, § 3</a:t>
            </a:r>
          </a:p>
          <a:p>
            <a:r>
              <a:rPr lang="nb-NO" baseline="0"/>
              <a:t>Spekter: Del III, </a:t>
            </a:r>
            <a:r>
              <a:rPr lang="nb-NO" baseline="0" err="1"/>
              <a:t>kap</a:t>
            </a:r>
            <a:r>
              <a:rPr lang="nb-NO" baseline="0"/>
              <a:t> </a:t>
            </a:r>
            <a:r>
              <a:rPr lang="nb-NO" baseline="0" err="1"/>
              <a:t>X</a:t>
            </a:r>
            <a:r>
              <a:rPr lang="nb-NO" baseline="0"/>
              <a:t> (§48)</a:t>
            </a:r>
          </a:p>
          <a:p>
            <a:r>
              <a:rPr lang="nb-NO" baseline="0"/>
              <a:t>Virke. HA, </a:t>
            </a:r>
            <a:r>
              <a:rPr lang="nb-NO" baseline="0" err="1"/>
              <a:t>Ka</a:t>
            </a:r>
            <a:r>
              <a:rPr lang="nb-NO" baseline="0"/>
              <a:t>. 4 </a:t>
            </a:r>
          </a:p>
          <a:p>
            <a:r>
              <a:rPr lang="nb-NO" baseline="0"/>
              <a:t>KA: HA § 9</a:t>
            </a:r>
          </a:p>
          <a:p>
            <a:r>
              <a:rPr lang="nb-NO" baseline="0"/>
              <a:t>PBL: HA </a:t>
            </a:r>
            <a:r>
              <a:rPr lang="nb-NO" baseline="0" err="1"/>
              <a:t>kap</a:t>
            </a:r>
            <a:r>
              <a:rPr lang="nb-NO" baseline="0"/>
              <a:t> 3</a:t>
            </a:r>
          </a:p>
          <a:p>
            <a:r>
              <a:rPr lang="nb-NO" baseline="0"/>
              <a:t>Staten: HA Del 2, Kapittel 8.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47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r>
              <a:rPr lang="nb-NO"/>
              <a:t>Gruppearbeid</a:t>
            </a:r>
            <a:r>
              <a:rPr lang="nb-NO" baseline="0"/>
              <a:t> med o</a:t>
            </a:r>
            <a:r>
              <a:rPr lang="nb-NO"/>
              <a:t>ppsummering i plenum,</a:t>
            </a:r>
            <a:r>
              <a:rPr lang="nb-NO" baseline="0"/>
              <a:t> se dreiebok. </a:t>
            </a:r>
            <a:endParaRPr lang="nb-NO"/>
          </a:p>
          <a:p>
            <a:endParaRPr lang="nb-NO"/>
          </a:p>
          <a:p>
            <a:r>
              <a:rPr lang="nb-NO" sz="1400">
                <a:latin typeface="Calibri" panose="020F0502020204030204" pitchFamily="34" charset="0"/>
              </a:rPr>
              <a:t>- Gå sammen to og to, eller tre og tre, fra samme tariffområde</a:t>
            </a:r>
          </a:p>
          <a:p>
            <a:r>
              <a:rPr lang="nb-NO">
                <a:latin typeface="Calibri" panose="020F0502020204030204" pitchFamily="34" charset="0"/>
              </a:rPr>
              <a:t>- Finn ut om det står noe om punktene nedenfor i din Hovedavtale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2964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Disse </a:t>
            </a:r>
            <a:r>
              <a:rPr lang="en-US" err="1">
                <a:latin typeface="Calibri"/>
                <a:ea typeface="Calibri"/>
                <a:cs typeface="Calibri"/>
              </a:rPr>
              <a:t>lokale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særavtalene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vil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være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viktig</a:t>
            </a:r>
            <a:r>
              <a:rPr lang="en-US">
                <a:latin typeface="Calibri"/>
                <a:ea typeface="Calibri"/>
                <a:cs typeface="Calibri"/>
              </a:rPr>
              <a:t> at de </a:t>
            </a:r>
            <a:r>
              <a:rPr lang="en-US" err="1">
                <a:latin typeface="Calibri"/>
                <a:ea typeface="Calibri"/>
                <a:cs typeface="Calibri"/>
              </a:rPr>
              <a:t>tillitsvalgte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kjenner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  </a:t>
            </a:r>
            <a:r>
              <a:rPr lang="en-US" err="1">
                <a:latin typeface="Calibri"/>
                <a:ea typeface="Calibri"/>
                <a:cs typeface="Calibri"/>
              </a:rPr>
              <a:t>bruker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aktivt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sitt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verv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Jf</a:t>
            </a:r>
            <a:r>
              <a:rPr lang="en-US">
                <a:latin typeface="Calibri"/>
                <a:ea typeface="Calibri"/>
                <a:cs typeface="Calibri"/>
              </a:rPr>
              <a:t> KS HA del B §4 </a:t>
            </a:r>
            <a:r>
              <a:rPr lang="en-US" err="1">
                <a:latin typeface="Calibri"/>
                <a:ea typeface="Calibri"/>
                <a:cs typeface="Calibri"/>
              </a:rPr>
              <a:t>Partsammensatte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utvalg</a:t>
            </a:r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De </a:t>
            </a:r>
            <a:r>
              <a:rPr lang="en-US" err="1">
                <a:latin typeface="Calibri"/>
                <a:ea typeface="Calibri"/>
                <a:cs typeface="Calibri"/>
              </a:rPr>
              <a:t>tillitsvalgte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må</a:t>
            </a:r>
            <a:r>
              <a:rPr lang="en-US">
                <a:latin typeface="Calibri"/>
                <a:ea typeface="Calibri"/>
                <a:cs typeface="Calibri"/>
              </a:rPr>
              <a:t> ta </a:t>
            </a:r>
            <a:r>
              <a:rPr lang="en-US" err="1">
                <a:latin typeface="Calibri"/>
                <a:ea typeface="Calibri"/>
                <a:cs typeface="Calibri"/>
              </a:rPr>
              <a:t>kontakt</a:t>
            </a:r>
            <a:r>
              <a:rPr lang="en-US">
                <a:latin typeface="Calibri"/>
                <a:ea typeface="Calibri"/>
                <a:cs typeface="Calibri"/>
              </a:rPr>
              <a:t> med HR/personal for å </a:t>
            </a:r>
            <a:r>
              <a:rPr lang="en-US" err="1">
                <a:latin typeface="Calibri"/>
                <a:ea typeface="Calibri"/>
                <a:cs typeface="Calibri"/>
              </a:rPr>
              <a:t>få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tak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i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dette</a:t>
            </a:r>
            <a:r>
              <a:rPr lang="en-US">
                <a:latin typeface="Calibri"/>
                <a:ea typeface="Calibri"/>
                <a:cs typeface="Calibri"/>
              </a:rPr>
              <a:t>. Det er </a:t>
            </a:r>
            <a:r>
              <a:rPr lang="en-US" err="1">
                <a:latin typeface="Calibri"/>
                <a:ea typeface="Calibri"/>
                <a:cs typeface="Calibri"/>
              </a:rPr>
              <a:t>også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viktig</a:t>
            </a:r>
            <a:r>
              <a:rPr lang="en-US">
                <a:latin typeface="Calibri"/>
                <a:ea typeface="Calibri"/>
                <a:cs typeface="Calibri"/>
              </a:rPr>
              <a:t> for  å </a:t>
            </a:r>
            <a:r>
              <a:rPr lang="en-US" err="1">
                <a:latin typeface="Calibri"/>
                <a:ea typeface="Calibri"/>
                <a:cs typeface="Calibri"/>
              </a:rPr>
              <a:t>skape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relasjon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knytte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kontakt</a:t>
            </a:r>
            <a:r>
              <a:rPr lang="en-US">
                <a:latin typeface="Calibri"/>
                <a:ea typeface="Calibri"/>
                <a:cs typeface="Calibri"/>
              </a:rPr>
              <a:t> med de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ivaretar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medbestemmelse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det </a:t>
            </a:r>
            <a:r>
              <a:rPr lang="en-US" err="1">
                <a:latin typeface="Calibri"/>
                <a:ea typeface="Calibri"/>
                <a:cs typeface="Calibri"/>
              </a:rPr>
              <a:t>nivået</a:t>
            </a:r>
            <a:r>
              <a:rPr lang="en-US">
                <a:latin typeface="Calibri"/>
                <a:ea typeface="Calibri"/>
                <a:cs typeface="Calibri"/>
              </a:rPr>
              <a:t> man er TV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Andre </a:t>
            </a:r>
            <a:r>
              <a:rPr lang="en-US" err="1">
                <a:latin typeface="Calibri"/>
                <a:ea typeface="Calibri"/>
                <a:cs typeface="Calibri"/>
              </a:rPr>
              <a:t>retningslinjer</a:t>
            </a:r>
            <a:r>
              <a:rPr lang="en-US">
                <a:latin typeface="Calibri"/>
                <a:ea typeface="Calibri"/>
                <a:cs typeface="Calibri"/>
              </a:rPr>
              <a:t>:</a:t>
            </a:r>
          </a:p>
          <a:p>
            <a:r>
              <a:rPr lang="en-US" err="1">
                <a:latin typeface="Calibri"/>
                <a:ea typeface="Calibri"/>
                <a:cs typeface="Calibri"/>
              </a:rPr>
              <a:t>Retningslinjer</a:t>
            </a:r>
            <a:r>
              <a:rPr lang="en-US">
                <a:latin typeface="Calibri"/>
                <a:ea typeface="Calibri"/>
                <a:cs typeface="Calibri"/>
              </a:rPr>
              <a:t> for </a:t>
            </a:r>
            <a:r>
              <a:rPr lang="en-US" err="1">
                <a:latin typeface="Calibri"/>
                <a:ea typeface="Calibri"/>
                <a:cs typeface="Calibri"/>
              </a:rPr>
              <a:t>varsling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Sykefraværsoppfølging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err="1"/>
              <a:t>Delegasjonsreglement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C598-AD4B-487A-A957-4F013571CA5D}" type="slidenum">
              <a:rPr lang="nb-NO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145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r>
              <a:rPr lang="nb-NO" err="1"/>
              <a:t>Walk</a:t>
            </a:r>
            <a:r>
              <a:rPr lang="nb-NO"/>
              <a:t> &amp; talk</a:t>
            </a:r>
            <a:r>
              <a:rPr lang="nb-NO" baseline="0"/>
              <a:t> i 20 min.</a:t>
            </a:r>
            <a:r>
              <a:rPr lang="nb-NO"/>
              <a:t> Se metodeblad.</a:t>
            </a:r>
          </a:p>
          <a:p>
            <a:endParaRPr lang="nb-NO"/>
          </a:p>
          <a:p>
            <a:pPr defTabSz="914034">
              <a:defRPr/>
            </a:pPr>
            <a:r>
              <a:rPr lang="nb-NO"/>
              <a:t>Alternativ metode:</a:t>
            </a:r>
            <a:r>
              <a:rPr lang="nb-NO" baseline="0"/>
              <a:t> </a:t>
            </a:r>
            <a:r>
              <a:rPr lang="nb-NO"/>
              <a:t>Legg</a:t>
            </a:r>
            <a:r>
              <a:rPr lang="nb-NO" baseline="0"/>
              <a:t> gjerne opp til gruppearbeid rundt dette: Hva gjør du når du får en slik sak?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51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C598-AD4B-487A-A957-4F013571CA5D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80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nb-NO"/>
          </a:p>
          <a:p>
            <a:pPr eaLnBrk="1" hangingPunct="1"/>
            <a:endParaRPr lang="nb-NO" altLang="nb-NO"/>
          </a:p>
          <a:p>
            <a:pPr eaLnBrk="1" hangingPunct="1"/>
            <a:r>
              <a:rPr lang="nb-NO" altLang="nb-NO"/>
              <a:t>Plenumsdiskusjon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659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9CE58-7C23-4582-8715-2130C0F2FC5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586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Møtevirksomhet</a:t>
            </a:r>
            <a:r>
              <a:rPr lang="nb-NO" baseline="0"/>
              <a:t> og </a:t>
            </a:r>
            <a:r>
              <a:rPr lang="nb-NO"/>
              <a:t>balanse</a:t>
            </a:r>
            <a:r>
              <a:rPr lang="nb-NO" baseline="0"/>
              <a:t> mellom oppgaver</a:t>
            </a:r>
          </a:p>
          <a:p>
            <a:endParaRPr lang="nb-NO" baseline="0"/>
          </a:p>
          <a:p>
            <a:pPr marL="171381" indent="-171381">
              <a:buFontTx/>
              <a:buChar char="-"/>
            </a:pPr>
            <a:r>
              <a:rPr lang="nb-NO" baseline="0"/>
              <a:t>La de snakke sammen to og to eller i grupper. </a:t>
            </a:r>
          </a:p>
          <a:p>
            <a:pPr marL="171381" indent="-171381">
              <a:buFontTx/>
              <a:buChar char="-"/>
            </a:pPr>
            <a:r>
              <a:rPr lang="nb-NO" baseline="0"/>
              <a:t>Hvilke møter tror at de vil møte i? </a:t>
            </a:r>
          </a:p>
          <a:p>
            <a:pPr marL="171381" indent="-171381">
              <a:buFontTx/>
              <a:buChar char="-"/>
            </a:pPr>
            <a:r>
              <a:rPr lang="nb-NO" baseline="0"/>
              <a:t>Noen som allerede har representert? </a:t>
            </a:r>
          </a:p>
          <a:p>
            <a:pPr marL="171381" indent="-171381">
              <a:buFontTx/>
              <a:buChar char="-"/>
            </a:pPr>
            <a:r>
              <a:rPr lang="nb-NO" baseline="0"/>
              <a:t>Hvordan prioritere?</a:t>
            </a:r>
          </a:p>
          <a:p>
            <a:pPr marL="171381" indent="-171381">
              <a:buFontTx/>
              <a:buChar char="-"/>
            </a:pPr>
            <a:r>
              <a:rPr lang="nb-NO" baseline="0"/>
              <a:t>Er det mulighet å samarbeide med andre tillitsvalgte? Delta opp møter seg imellom? </a:t>
            </a:r>
          </a:p>
          <a:p>
            <a:pPr marL="171381" indent="-171381">
              <a:buFontTx/>
              <a:buChar char="-"/>
            </a:pPr>
            <a:r>
              <a:rPr lang="nb-NO" baseline="0"/>
              <a:t>Koble til representasjon: hvem representerer du i møtene? Hva ønsker medlemmene du representerer? 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C598-AD4B-487A-A957-4F013571CA5D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80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Se dreiebok «du blir innkalt til møte» for stikkord.</a:t>
            </a:r>
          </a:p>
          <a:p>
            <a:endParaRPr lang="nb-NO"/>
          </a:p>
          <a:p>
            <a:r>
              <a:rPr lang="nb-NO"/>
              <a:t>Still spørsmål til deltakerne underveis, få deres synspunkter og erfaringer.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C598-AD4B-487A-A957-4F013571CA5D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69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Presenter målene. Forskjellen</a:t>
            </a:r>
            <a:r>
              <a:rPr lang="nb-NO" baseline="0"/>
              <a:t> på «kunnskap» og «kjennskap» er ikke avgjørende, utover at deltakerne ikke skal føle at de må kunne alt om regelverk i arbeidslivet eller arbeidslivets parter. Hensikten er å skape forståelse og sette det å være tillitsvalgt inn i en større kontekst. De skal gis forutsetninger for å forstå hva det er å være tillitsvalgt.</a:t>
            </a:r>
          </a:p>
          <a:p>
            <a:endParaRPr lang="nb-NO" baseline="0"/>
          </a:p>
          <a:p>
            <a:r>
              <a:rPr lang="nb-NO" baseline="0"/>
              <a:t>Det viktigste målet: at deltakerne etter endt kurs skal føle seg trygge i rollen de går inn i/har.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C598-AD4B-487A-A957-4F013571CA5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608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Se dreiebok «du blir innkalt til møte» for stikkord.</a:t>
            </a:r>
          </a:p>
          <a:p>
            <a:endParaRPr lang="nb-NO"/>
          </a:p>
          <a:p>
            <a:r>
              <a:rPr lang="nb-NO"/>
              <a:t>Still spørsmål til deltakerne underveis, få deres synspunkter og erfaringer.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C598-AD4B-487A-A957-4F013571CA5D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209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r>
              <a:rPr lang="nb-NO"/>
              <a:t>Snakk</a:t>
            </a:r>
            <a:r>
              <a:rPr lang="nb-NO" baseline="0"/>
              <a:t> med sidemannen.</a:t>
            </a:r>
            <a:endParaRPr lang="nb-NO"/>
          </a:p>
          <a:p>
            <a:endParaRPr lang="nb-NO" baseline="0"/>
          </a:p>
          <a:p>
            <a:r>
              <a:rPr lang="nb-NO" baseline="0"/>
              <a:t>Skap rød tråd (eller bro) mellom innkalling og møte for å bidra til tydelighet og trygghet i møtet.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032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077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"/>
              </a:defRPr>
            </a:lvl1pPr>
            <a:lvl2pPr marL="742653" indent="-285636">
              <a:defRPr sz="2000">
                <a:solidFill>
                  <a:schemeClr val="tx1"/>
                </a:solidFill>
                <a:latin typeface="Arial "/>
              </a:defRPr>
            </a:lvl2pPr>
            <a:lvl3pPr marL="1142543" indent="-228509">
              <a:defRPr sz="2000">
                <a:solidFill>
                  <a:schemeClr val="tx1"/>
                </a:solidFill>
                <a:latin typeface="Arial "/>
              </a:defRPr>
            </a:lvl3pPr>
            <a:lvl4pPr marL="1599560" indent="-228509">
              <a:defRPr sz="2000">
                <a:solidFill>
                  <a:schemeClr val="tx1"/>
                </a:solidFill>
                <a:latin typeface="Arial "/>
              </a:defRPr>
            </a:lvl4pPr>
            <a:lvl5pPr marL="2056577" indent="-228509">
              <a:defRPr sz="2000">
                <a:solidFill>
                  <a:schemeClr val="tx1"/>
                </a:solidFill>
                <a:latin typeface="Arial 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"/>
              </a:defRPr>
            </a:lvl9pPr>
          </a:lstStyle>
          <a:p>
            <a:r>
              <a:rPr lang="nb-NO" altLang="nb-NO" sz="1200">
                <a:latin typeface="Arial" panose="020B0604020202020204" pitchFamily="34" charset="0"/>
              </a:rPr>
              <a:t>Modul 1_Presentasjon_2011 07 14</a:t>
            </a:r>
          </a:p>
        </p:txBody>
      </p:sp>
      <p:sp>
        <p:nvSpPr>
          <p:cNvPr id="7464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"/>
              </a:defRPr>
            </a:lvl1pPr>
            <a:lvl2pPr marL="742653" indent="-285636">
              <a:defRPr sz="2000">
                <a:solidFill>
                  <a:schemeClr val="tx1"/>
                </a:solidFill>
                <a:latin typeface="Arial "/>
              </a:defRPr>
            </a:lvl2pPr>
            <a:lvl3pPr marL="1142543" indent="-228509">
              <a:defRPr sz="2000">
                <a:solidFill>
                  <a:schemeClr val="tx1"/>
                </a:solidFill>
                <a:latin typeface="Arial "/>
              </a:defRPr>
            </a:lvl3pPr>
            <a:lvl4pPr marL="1599560" indent="-228509">
              <a:defRPr sz="2000">
                <a:solidFill>
                  <a:schemeClr val="tx1"/>
                </a:solidFill>
                <a:latin typeface="Arial "/>
              </a:defRPr>
            </a:lvl4pPr>
            <a:lvl5pPr marL="2056577" indent="-228509">
              <a:defRPr sz="2000">
                <a:solidFill>
                  <a:schemeClr val="tx1"/>
                </a:solidFill>
                <a:latin typeface="Arial 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"/>
              </a:defRPr>
            </a:lvl9pPr>
          </a:lstStyle>
          <a:p>
            <a:fld id="{F5204358-915C-41A1-8A51-0891B1E7B3F9}" type="slidenum">
              <a:rPr lang="nb-NO" altLang="nb-NO" sz="1200">
                <a:latin typeface="Arial" panose="020B0604020202020204" pitchFamily="34" charset="0"/>
              </a:rPr>
              <a:pPr/>
              <a:t>23</a:t>
            </a:fld>
            <a:endParaRPr lang="nb-NO" altLang="nb-NO" sz="1200">
              <a:latin typeface="Arial" panose="020B0604020202020204" pitchFamily="34" charset="0"/>
            </a:endParaRPr>
          </a:p>
        </p:txBody>
      </p:sp>
      <p:sp>
        <p:nvSpPr>
          <p:cNvPr id="74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742950"/>
            <a:ext cx="5375275" cy="3722688"/>
          </a:xfrm>
          <a:ln/>
        </p:spPr>
      </p:sp>
      <p:sp>
        <p:nvSpPr>
          <p:cNvPr id="7465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/>
              <a:t>Individuell refleksjonsoppgave. Denne oppgaven overlapper delvis forrige oppgave, men er samtidig fokuserer den mer på det bakenforliggende som tid, energi og motivasjon. Begge oppgaver kan være nyttige for å utvikle seg i rollen, men gjennomføres bare dersom det er tid.</a:t>
            </a:r>
          </a:p>
          <a:p>
            <a:pPr eaLnBrk="1" hangingPunct="1"/>
            <a:r>
              <a:rPr lang="nb-NO" altLang="nb-NO"/>
              <a:t> </a:t>
            </a:r>
          </a:p>
          <a:p>
            <a:pPr eaLnBrk="1" hangingPunct="1"/>
            <a:r>
              <a:rPr lang="nb-NO" altLang="nb-NO"/>
              <a:t>Alle skriver ned én ting hver på hvert av spørsmålene.</a:t>
            </a:r>
          </a:p>
          <a:p>
            <a:pPr eaLnBrk="1" hangingPunct="1"/>
            <a:endParaRPr lang="nb-NO" altLang="nb-NO"/>
          </a:p>
          <a:p>
            <a:pPr eaLnBrk="1" hangingPunct="1"/>
            <a:r>
              <a:rPr lang="nb-NO" altLang="nb-NO"/>
              <a:t>Hva kan fjernes eller bedres? </a:t>
            </a:r>
          </a:p>
          <a:p>
            <a:pPr eaLnBrk="1" hangingPunct="1"/>
            <a:endParaRPr lang="nb-NO" altLang="nb-NO"/>
          </a:p>
          <a:p>
            <a:pPr eaLnBrk="1" hangingPunct="1"/>
            <a:r>
              <a:rPr lang="nb-NO" altLang="nb-NO"/>
              <a:t>Oppfordre gjerne deltakerne til å stille seg disse spørsmålene jevnlig.</a:t>
            </a:r>
          </a:p>
        </p:txBody>
      </p:sp>
    </p:spTree>
    <p:extLst>
      <p:ext uri="{BB962C8B-B14F-4D97-AF65-F5344CB8AC3E}">
        <p14:creationId xmlns:p14="http://schemas.microsoft.com/office/powerpoint/2010/main" val="86695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/>
          </a:p>
          <a:p>
            <a:endParaRPr lang="nb-NO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2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/>
              <a:t>Plenumsdiskusjon/summing om hva dette innebærer</a:t>
            </a:r>
          </a:p>
          <a:p>
            <a:endParaRPr lang="nb-NO" baseline="0"/>
          </a:p>
          <a:p>
            <a:endParaRPr lang="nb-NO" baseline="0"/>
          </a:p>
          <a:p>
            <a:endParaRPr lang="nb-NO" baseline="0"/>
          </a:p>
          <a:p>
            <a:endParaRPr lang="nb-NO" baseline="0"/>
          </a:p>
          <a:p>
            <a:endParaRPr lang="nb-NO" baseline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1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/>
          </a:p>
          <a:p>
            <a:endParaRPr lang="nb-NO" baseline="0"/>
          </a:p>
          <a:p>
            <a:endParaRPr lang="nb-NO" baseline="0"/>
          </a:p>
          <a:p>
            <a:endParaRPr lang="nb-NO" baseline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79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Gruppeoppgave:</a:t>
            </a:r>
          </a:p>
          <a:p>
            <a:endParaRPr lang="nb-NO"/>
          </a:p>
          <a:p>
            <a:pPr lvl="0"/>
            <a:r>
              <a:rPr lang="nb-NO"/>
              <a:t>Når gruppearbeidet er gjennomført kan dette sjekkes opp mot de to lysbildene som følger med punkter hentet fra KS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47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>
                <a:latin typeface="Arial"/>
                <a:cs typeface="Arial"/>
              </a:rPr>
              <a:t>MERK: Punktene og formuleringene er hentet fra KS og underviser må understreke at dette vil være noe ulikt i de ulike avtalene</a:t>
            </a:r>
            <a:r>
              <a:rPr lang="nb-NO">
                <a:latin typeface="Arial"/>
                <a:cs typeface="Arial"/>
              </a:rPr>
              <a:t>.</a:t>
            </a:r>
            <a:endParaRPr lang="nb-NO" baseline="0"/>
          </a:p>
          <a:p>
            <a:r>
              <a:rPr lang="nb-NO">
                <a:latin typeface="Arial"/>
                <a:cs typeface="Arial"/>
              </a:rPr>
              <a:t>Denne delen må tilpasses deltakerne og hvilke tariffområder de kommer fra. En mulighet er å dele gruppen i to om man er to kursholdere</a:t>
            </a:r>
            <a:endParaRPr lang="nb-NO" baseline="0">
              <a:cs typeface="Arial"/>
            </a:endParaRPr>
          </a:p>
          <a:p>
            <a:endParaRPr lang="nb-NO"/>
          </a:p>
          <a:p>
            <a:r>
              <a:rPr lang="nb-NO" baseline="0"/>
              <a:t>Hvor er partenes rettigheter og plikter regulert?</a:t>
            </a:r>
          </a:p>
          <a:p>
            <a:r>
              <a:rPr lang="nb-NO" baseline="0"/>
              <a:t>KS: HA del B, § 3</a:t>
            </a:r>
          </a:p>
          <a:p>
            <a:r>
              <a:rPr lang="nb-NO" baseline="0"/>
              <a:t>Spekter: Del III, </a:t>
            </a:r>
            <a:r>
              <a:rPr lang="nb-NO" baseline="0" err="1"/>
              <a:t>kap</a:t>
            </a:r>
            <a:r>
              <a:rPr lang="nb-NO" baseline="0"/>
              <a:t> </a:t>
            </a:r>
            <a:r>
              <a:rPr lang="nb-NO" baseline="0" err="1"/>
              <a:t>X</a:t>
            </a:r>
            <a:r>
              <a:rPr lang="nb-NO" baseline="0"/>
              <a:t> (§48)</a:t>
            </a:r>
          </a:p>
          <a:p>
            <a:r>
              <a:rPr lang="nb-NO" baseline="0"/>
              <a:t>Virke. HA, </a:t>
            </a:r>
            <a:r>
              <a:rPr lang="nb-NO" baseline="0" err="1"/>
              <a:t>Ka</a:t>
            </a:r>
            <a:r>
              <a:rPr lang="nb-NO" baseline="0"/>
              <a:t>. 4 </a:t>
            </a:r>
          </a:p>
          <a:p>
            <a:r>
              <a:rPr lang="nb-NO" baseline="0"/>
              <a:t>KA: HA § 9</a:t>
            </a:r>
          </a:p>
          <a:p>
            <a:r>
              <a:rPr lang="nb-NO" baseline="0"/>
              <a:t>PBL: HA </a:t>
            </a:r>
            <a:r>
              <a:rPr lang="nb-NO" baseline="0" err="1"/>
              <a:t>kap</a:t>
            </a:r>
            <a:r>
              <a:rPr lang="nb-NO" baseline="0"/>
              <a:t> 3</a:t>
            </a:r>
          </a:p>
          <a:p>
            <a:r>
              <a:rPr lang="nb-NO" baseline="0"/>
              <a:t>Staten: HA Del 2, Kapittel 8.</a:t>
            </a:r>
          </a:p>
          <a:p>
            <a:endParaRPr lang="nb-NO" baseline="0"/>
          </a:p>
          <a:p>
            <a:r>
              <a:rPr lang="nb-NO" baseline="0"/>
              <a:t>Hva innebærer dette i praksis? Hva betyr «tidligst mulig tidspunkt», Informere, drøfte, tas med på råd mv.?</a:t>
            </a:r>
          </a:p>
          <a:p>
            <a:endParaRPr lang="nb-NO" baseline="0"/>
          </a:p>
          <a:p>
            <a:endParaRPr lang="nb-NO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66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/>
          </a:p>
          <a:p>
            <a:r>
              <a:rPr lang="nb-NO" baseline="0"/>
              <a:t>MERK: Punktene og formuleringene er hentet fra KS og underviser må understreke at dette vil være noe ulikt i de ulike avtalene</a:t>
            </a:r>
          </a:p>
          <a:p>
            <a:endParaRPr lang="nb-NO" baseline="0"/>
          </a:p>
          <a:p>
            <a:r>
              <a:rPr lang="nb-NO" baseline="0"/>
              <a:t>Hvor er partenes rettigheter og plikter regulert?</a:t>
            </a:r>
          </a:p>
          <a:p>
            <a:r>
              <a:rPr lang="nb-NO" baseline="0"/>
              <a:t>KS: HA del B, § 3</a:t>
            </a:r>
          </a:p>
          <a:p>
            <a:r>
              <a:rPr lang="nb-NO" baseline="0"/>
              <a:t>Spekter: Del III, </a:t>
            </a:r>
            <a:r>
              <a:rPr lang="nb-NO" baseline="0" err="1"/>
              <a:t>kap</a:t>
            </a:r>
            <a:r>
              <a:rPr lang="nb-NO" baseline="0"/>
              <a:t> </a:t>
            </a:r>
            <a:r>
              <a:rPr lang="nb-NO" baseline="0" err="1"/>
              <a:t>X</a:t>
            </a:r>
            <a:r>
              <a:rPr lang="nb-NO" baseline="0"/>
              <a:t> (§48)</a:t>
            </a:r>
          </a:p>
          <a:p>
            <a:r>
              <a:rPr lang="nb-NO" baseline="0"/>
              <a:t>Virke. HA, </a:t>
            </a:r>
            <a:r>
              <a:rPr lang="nb-NO" baseline="0" err="1"/>
              <a:t>Ka</a:t>
            </a:r>
            <a:r>
              <a:rPr lang="nb-NO" baseline="0"/>
              <a:t>. 4 </a:t>
            </a:r>
          </a:p>
          <a:p>
            <a:r>
              <a:rPr lang="nb-NO" baseline="0"/>
              <a:t>KA: HA § 9</a:t>
            </a:r>
          </a:p>
          <a:p>
            <a:r>
              <a:rPr lang="nb-NO" baseline="0"/>
              <a:t>PBL: HA </a:t>
            </a:r>
            <a:r>
              <a:rPr lang="nb-NO" baseline="0" err="1"/>
              <a:t>kap</a:t>
            </a:r>
            <a:r>
              <a:rPr lang="nb-NO" baseline="0"/>
              <a:t> 3</a:t>
            </a:r>
          </a:p>
          <a:p>
            <a:r>
              <a:rPr lang="nb-NO" baseline="0"/>
              <a:t>Staten: HA Del 2, Kapittel 8.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E9D52-D5FA-4FD2-B7C2-859B2302C4C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886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Gruppeoppgave</a:t>
            </a:r>
          </a:p>
          <a:p>
            <a:endParaRPr lang="nb-NO"/>
          </a:p>
          <a:p>
            <a:pPr defTabSz="914034">
              <a:defRPr/>
            </a:pPr>
            <a:r>
              <a:rPr lang="nb-NO"/>
              <a:t>Når gruppearbeidet er gjennomført kan dette sjekkes opp mot de to lysbildene som følger med punkter hentet fra KS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C598-AD4B-487A-A957-4F013571CA5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01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7109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98B32-63E4-4630-8123-7F7886BC4D9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8783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95620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5621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C4E65-1237-49BB-9F8B-273FB389715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8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C580F-3B79-493B-A9DD-4D476C43BCE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5678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F2D2B-FB23-4B42-AC5D-0F0D64698FD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373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2C8C8-75C4-4A8E-A443-09CB659D926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2860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C48D-39E7-46DF-BFC9-46A21CD4590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9541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5539A-DFD6-417D-9293-669F2B63DFA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7394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9EF8E-6027-43BF-8B01-141CE6A36AF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6423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037D3-1E2A-4B16-9989-C29CD771CD7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26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EFBA5-0901-4C0F-BF19-76D0894215E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7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E632-5788-4ABE-BF2C-5AC7ACF694B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4520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7BC9-49A9-4A65-A0E9-FA8C0E8094F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7546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8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521220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D131D-9A7F-4300-BF31-52B2FCC3FFD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1707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A75AD-595F-4CC8-BD01-A85BD13FD34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0620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94C93-5CD3-4B2B-AC63-4D4C20E58F2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311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89A22-38FA-4036-8700-EF873E126EC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0932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1B46D-6D3A-4D41-9E9E-824186B071A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101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F08B0-BD48-4530-A181-BF3EFE7F5F0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9466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6950B-B0A1-4331-B945-E26AA70445B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1321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B2DEB-D5B9-4FEB-ADC4-5BA7A5A6413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638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2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513" y="4121150"/>
            <a:ext cx="6410325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/>
          <a:lstStyle>
            <a:lvl1pPr marL="0" indent="0"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8113" y="2463800"/>
            <a:ext cx="84201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pic>
        <p:nvPicPr>
          <p:cNvPr id="21516" name="Picture 12" descr="delta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006475"/>
            <a:ext cx="33020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bånd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50" y="823913"/>
            <a:ext cx="3409950" cy="59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Rectangle 1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95300" y="6245225"/>
            <a:ext cx="172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2500" y="6245225"/>
            <a:ext cx="5461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45225"/>
            <a:ext cx="1181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1E8C739-1909-4EC1-AF13-55D2D7C6D30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3EE3C-CA05-4877-B112-F0B93D0E88E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4475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72C79-6558-4C50-ACE7-BA97D05D02C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8210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8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541700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01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17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44042-5145-46DF-8E62-8C61002D15B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7182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005D9-86BD-4A04-A348-B0A33F28A80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6490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A2B50-EA14-4085-929C-7E0FA9920AE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0956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D59C9-0181-41A5-A600-6232620D4B2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8506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A8CBD-A475-4FCC-B45F-ED2EB823829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4440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90C98-174C-4C34-8745-BF87997583D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254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3811A-41B3-4A46-9BDA-4864DCF42F5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30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33313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D5E4F-41D1-45C4-9000-35862AF4F98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898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11387-EB85-417B-A756-050A202E939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8423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5EED6-28FA-4185-8B8E-70E19CD8941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7429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4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6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566276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662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517DF-1F2F-4F81-B63A-4A345B125CC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2525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953C-E628-40B0-B23B-5022A5EB735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6324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37CA-9E2D-4C73-AAD1-7E7C887827E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399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291B-4E61-4FA7-9A6F-81EB4624F18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0779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DED52-4401-4ADB-9FED-DB3093CAE8D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0753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9D79-8CF2-420B-BB17-6B5EA23599B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30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57318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4125E-2782-4B45-A5C9-CC1CA3AFA24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8084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A975A-EF47-4C93-8328-1CD1405C84C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3926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5A7A5-6903-47A0-B222-64AE8EE0392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2727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CAEA9-7231-45AB-AFC0-1481479819C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1338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898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2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592900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929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0496-112D-45FF-9589-4B602D95058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93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FC2A5-F8CE-4D2B-8C3C-8DCEB680FA8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2173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FCF39-3ECF-4171-8EA3-CC6F9BB46F0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0790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3C1DF-24B1-4A8A-A1B6-47871281ACA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0732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C43B-96E6-4F5A-B1E8-75574F09B4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27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71463" y="4076700"/>
            <a:ext cx="3082925" cy="243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506788" y="4076700"/>
            <a:ext cx="3084512" cy="243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620881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647C-B4C4-4F5A-AD97-6064012506B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9966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3148E-24D6-4830-8BF8-CFD9ADC26F1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9695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3D46A-151F-4F62-B315-9EAFCC0001D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13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250A-FBDA-44A0-8BC8-19ED1998922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5826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5BC0-A212-44D7-92C7-D316D3D544F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133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58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685060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8506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A9F0F-D636-42A5-8629-909DF4CB07B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9573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09E09-B396-40F4-B370-312F29EEFB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2325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5FE22-843F-4EA0-809D-632858FD4DC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462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E7D5C-266A-41AD-866A-D308354D362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23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542321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663C2-CCC4-4CFB-BA04-D3A49EEEA7C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4591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D4EB6-A137-436E-ADD1-1A34C1A0536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5534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0C51-A189-4F21-8CBC-713C89B96C6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8265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04378-7B2A-4AED-A19D-CD2EE6C4199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0321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5E6A-58F3-4162-87D4-949FD719F3B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082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CB123-271A-48BF-9B0C-420FD4512A5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82198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54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689156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9157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8915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72A8B-B346-4119-B51E-EFAFFB81AE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1795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82C5D-F4B8-46C3-8131-4D43F289EE3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8106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19D51-4423-45A7-8607-99B21374707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312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64976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4D6E8-6AE4-42C1-8936-A8554E435BE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6879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B69B8-6476-4320-B58C-95C23591CB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2320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FEBAC-FFEA-4B3D-A953-0C008AA960C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929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C3CCD-15F3-411F-9B2C-432AA0C41DF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6647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4494-2EF8-4017-818F-F08B4F9C63C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4664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3C4C-49AE-44E7-8368-86AE3F4B765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3886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4823F-2A6F-4AF8-ACE2-2640A95EFB9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8232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9" name="Picture 7" descr="Veiskilt_komprimer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8" r="14708"/>
          <a:stretch>
            <a:fillRect/>
          </a:stretch>
        </p:blipFill>
        <p:spPr bwMode="auto">
          <a:xfrm>
            <a:off x="1588" y="0"/>
            <a:ext cx="326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709636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96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D0C35-02AD-403C-8203-81B824EEDBE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6739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9345B-01FC-4B41-B7C6-3C1D43F7668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33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10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F0D29-6AB6-4E5A-9F67-E348C5A0823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4203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93BE-0EF5-453A-8B62-36A41D6FF5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3552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CC9E7-1F51-463B-8453-4F1EA11AE14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3944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6B2E5-8BF1-4E06-8714-91958EF7A9C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5986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CF418-496F-4CF7-9615-E0CD6543A45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494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00DB-3CDF-4E10-A2D6-384586B1722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19471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1867-2975-4545-A688-CB2F9BD1A48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7811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271AB-C8E9-47DF-9EB1-7767245F642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7460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778" name="Picture 2" descr="Veiskilt_komprimert"/>
          <p:cNvPicPr>
            <a:picLocks noChangeAspect="1" noChangeArrowheads="1"/>
          </p:cNvPicPr>
          <p:nvPr/>
        </p:nvPicPr>
        <p:blipFill>
          <a:blip r:embed="rId2" cstate="screen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8" r="14708"/>
          <a:stretch>
            <a:fillRect/>
          </a:stretch>
        </p:blipFill>
        <p:spPr bwMode="auto">
          <a:xfrm>
            <a:off x="1588" y="0"/>
            <a:ext cx="326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715780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578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0237-2491-4851-B563-7F8BC447750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874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3560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12130-8939-4B23-A058-CBBD229E222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3570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3331-2936-44AF-8332-16F458EF5E6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5458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D47B0-92C9-47A8-A9BC-ABC1851D5A9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80212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3406E-1842-4338-8846-69936EDE746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567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8FC14-021D-4252-B7A9-3544A57A034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41940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54B9-CDE5-4234-897A-55AB4DFB98D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9273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7F43A-5668-4AB5-BFB8-D5BF3C601B8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810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F4A20-F6FC-458E-8258-7681E66C9FA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4547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0A1E-AAD4-4459-A0A7-B5D0D943B97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1732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6" name="Picture 2" descr="Veiskilt_komprimert"/>
          <p:cNvPicPr>
            <a:picLocks noChangeAspect="1" noChangeArrowheads="1"/>
          </p:cNvPicPr>
          <p:nvPr/>
        </p:nvPicPr>
        <p:blipFill>
          <a:blip r:embed="rId2" cstate="screen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8" r="14708"/>
          <a:stretch>
            <a:fillRect/>
          </a:stretch>
        </p:blipFill>
        <p:spPr bwMode="auto">
          <a:xfrm>
            <a:off x="1588" y="0"/>
            <a:ext cx="326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733188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3319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67569-20BE-4039-B8A3-8F8B0BC45D0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796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0537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3CA06-DBAD-4299-A44E-944DFD20464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0298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13FFD-5A62-4DCF-8CDF-855B4BAAB1D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59386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9B398-C910-46EF-A498-921E19DFB67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5385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A4DCF-B673-49E9-BC64-CC83B972E4E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9662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6F9C1-74B1-4E66-B833-7497DF73928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55114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632F4-50CC-43C9-9A33-8238311ADD8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5419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05C33-3311-412D-BD5B-55E048A9F83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5983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0FA87-FD34-4F28-9D56-83DE3E61D05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1368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4D02-8247-4D43-8032-7A8EAD836CE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86823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36025-6DAE-4E45-BEDD-FF558C9A2F3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324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3443602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6" name="Picture 2" descr="Veiskilt_komprimert"/>
          <p:cNvPicPr>
            <a:picLocks noChangeAspect="1" noChangeArrowheads="1"/>
          </p:cNvPicPr>
          <p:nvPr/>
        </p:nvPicPr>
        <p:blipFill>
          <a:blip r:embed="rId2" cstate="screen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8" r="14708"/>
          <a:stretch>
            <a:fillRect/>
          </a:stretch>
        </p:blipFill>
        <p:spPr bwMode="auto">
          <a:xfrm>
            <a:off x="1588" y="0"/>
            <a:ext cx="326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763908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6391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3FE14-8562-4473-9F8B-B7D661CA903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53539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83035-0F2D-4333-84D2-AEA17B9FE4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18576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226D-CA93-49FA-8C47-31FA178E198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17818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2A7F4-7596-4220-B780-C9CD433E7A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3590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92080-7608-43AD-A1FD-E78B19BE018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3294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EC493-F4A3-4EED-8575-850CBE7D954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14177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C97F-9120-488F-86B1-74D3BE35BDC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15492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33532-1BFF-48E5-8EE0-A38EAAC043C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57390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6D4C7-1AAA-47F3-9F2B-B52EAA8E796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864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5635625" y="2420938"/>
            <a:ext cx="1814513" cy="4087812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92088" y="2420938"/>
            <a:ext cx="5291137" cy="408781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1548411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9BA20-85AD-4237-9037-EED4F05FD93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6352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338" name="Picture 2" descr="Veiskilt_komprimert"/>
          <p:cNvPicPr>
            <a:picLocks noChangeAspect="1" noChangeArrowheads="1"/>
          </p:cNvPicPr>
          <p:nvPr/>
        </p:nvPicPr>
        <p:blipFill>
          <a:blip r:embed="rId2" cstate="screen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8" r="14708"/>
          <a:stretch>
            <a:fillRect/>
          </a:stretch>
        </p:blipFill>
        <p:spPr bwMode="auto">
          <a:xfrm>
            <a:off x="1588" y="0"/>
            <a:ext cx="326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782340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2341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F4616-C107-4379-818F-D23FA6F7ACA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92592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1C042-FBD5-4CAD-8A9A-848FA610DD5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6305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23D8-6683-4EE8-B51B-1371D098B46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4872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0D783-E301-4449-9A13-D1B8B0B2DF3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1313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631C8-34E1-4F89-8C80-07EFDFBD25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604136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C412C-3007-4C9E-B7F9-20ADD04E2A6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5603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7705-1423-4EA8-BEF6-C26459FA638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03836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DF89F-1253-44E2-91FC-29A0FE4F709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616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16420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0F566-45AC-41FF-A5B6-D3B37A284FE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9159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1FA1C-DAD7-492A-8034-EF20A886EFE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98457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80B3B-B4AB-4FAD-B153-CFD693ADD64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4334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48FB6-52E8-41B2-8875-F115C14B43C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2929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0109-E3FE-4C75-8389-00FA551A5E4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789798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5525" y="1811338"/>
            <a:ext cx="390207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80000" y="1811338"/>
            <a:ext cx="390207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D3C7-C6FE-40C5-AB2A-6607BD97A4D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85009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0B4B1-D670-4DD7-A089-F5FDC94C7CA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62372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C7DF3-AF42-42C9-86C6-0C469E73D57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071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E4F05-57A1-412F-9AC3-D3BEA288499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0947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5A1FA-C5F9-4A8C-8ED5-04AA0AEE799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904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994C-2D8D-483F-A1D2-1AEF5C8BADD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34296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4145-5C79-4039-82F2-0409685B324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3898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2E59F-C94E-4337-8EA9-71D932D786B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0145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054850" y="574675"/>
            <a:ext cx="2009775" cy="4937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5525" y="574675"/>
            <a:ext cx="5876925" cy="4937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B1E96-2FED-4B70-8D10-F9C788CC7DD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55124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tion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>
            <a:extLst>
              <a:ext uri="{FF2B5EF4-FFF2-40B4-BE49-F238E27FC236}">
                <a16:creationId xmlns:a16="http://schemas.microsoft.com/office/drawing/2014/main" id="{86F4BE9F-E895-214F-ABA2-2D8E3BD4C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4333875" y="0"/>
            <a:ext cx="5572125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A6F9991-8A0E-B545-A8AA-F8539C877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000" y="685800"/>
            <a:ext cx="8736000" cy="5181600"/>
          </a:xfrm>
        </p:spPr>
        <p:txBody>
          <a:bodyPr anchor="ctr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4388" b="1" i="0" baseline="0">
                <a:solidFill>
                  <a:srgbClr val="0B2340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095EBB-78BE-D542-A7F4-FCE0FC67F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0B84E9-5C5B-5940-B31B-CFC845005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6445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80B3B-B4AB-4FAD-B153-CFD693ADD645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0506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48FB6-52E8-41B2-8875-F115C14B43C2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0369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0109-E3FE-4C75-8389-00FA551A5E4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077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5525" y="1811338"/>
            <a:ext cx="390207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80000" y="1811338"/>
            <a:ext cx="390207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D3C7-C6FE-40C5-AB2A-6607BD97A4D4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993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0B4B1-D670-4DD7-A089-F5FDC94C7CA7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7498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C7DF3-AF42-42C9-86C6-0C469E73D57E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03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6D0D3-9C37-4902-AF6D-36AD480D8E7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92952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E4F05-57A1-412F-9AC3-D3BEA288499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664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5A1FA-C5F9-4A8C-8ED5-04AA0AEE7991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6172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4145-5C79-4039-82F2-0409685B3245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01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2E59F-C94E-4337-8EA9-71D932D786B0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8074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054850" y="574675"/>
            <a:ext cx="2009775" cy="4937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5525" y="574675"/>
            <a:ext cx="5876925" cy="4937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B1E96-2FED-4B70-8D10-F9C788CC7DD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558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24C8D908-F797-9B4F-9FDA-0AB583657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3690938" y="642938"/>
            <a:ext cx="6858000" cy="557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000" y="2031113"/>
            <a:ext cx="8736000" cy="2098800"/>
          </a:xfrm>
        </p:spPr>
        <p:txBody>
          <a:bodyPr anchor="b">
            <a:noAutofit/>
          </a:bodyPr>
          <a:lstStyle>
            <a:lvl1pPr algn="l">
              <a:defRPr sz="3900" b="1" i="0" cap="none" spc="-122" baseline="0">
                <a:solidFill>
                  <a:srgbClr val="0B2340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000" y="4191114"/>
            <a:ext cx="8736000" cy="628312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75">
                <a:solidFill>
                  <a:srgbClr val="0B2340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8C905B-FF1D-A64A-957F-DBC127E59E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001" y="648000"/>
            <a:ext cx="2595517" cy="55748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24491B-4FC6-9E45-A1E8-6C0A2336E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8A5952-D99B-7A45-A50F-E12126BEB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3C3978B-538F-1943-97D0-8DC0E74F8E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5192" y="699446"/>
            <a:ext cx="999586" cy="1230260"/>
          </a:xfrm>
          <a:custGeom>
            <a:avLst/>
            <a:gdLst>
              <a:gd name="connsiteX0" fmla="*/ 615130 w 1230260"/>
              <a:gd name="connsiteY0" fmla="*/ 0 h 1230260"/>
              <a:gd name="connsiteX1" fmla="*/ 1230260 w 1230260"/>
              <a:gd name="connsiteY1" fmla="*/ 615130 h 1230260"/>
              <a:gd name="connsiteX2" fmla="*/ 615130 w 1230260"/>
              <a:gd name="connsiteY2" fmla="*/ 1230260 h 1230260"/>
              <a:gd name="connsiteX3" fmla="*/ 0 w 1230260"/>
              <a:gd name="connsiteY3" fmla="*/ 615130 h 1230260"/>
              <a:gd name="connsiteX4" fmla="*/ 615130 w 1230260"/>
              <a:gd name="connsiteY4" fmla="*/ 0 h 12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260" h="1230260">
                <a:moveTo>
                  <a:pt x="615130" y="0"/>
                </a:moveTo>
                <a:cubicBezTo>
                  <a:pt x="954857" y="0"/>
                  <a:pt x="1230260" y="275403"/>
                  <a:pt x="1230260" y="615130"/>
                </a:cubicBezTo>
                <a:cubicBezTo>
                  <a:pt x="1230260" y="954857"/>
                  <a:pt x="954857" y="1230260"/>
                  <a:pt x="615130" y="1230260"/>
                </a:cubicBezTo>
                <a:cubicBezTo>
                  <a:pt x="275403" y="1230260"/>
                  <a:pt x="0" y="954857"/>
                  <a:pt x="0" y="615130"/>
                </a:cubicBezTo>
                <a:cubicBezTo>
                  <a:pt x="0" y="275403"/>
                  <a:pt x="275403" y="0"/>
                  <a:pt x="6151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13"/>
            </a:lvl1pPr>
          </a:lstStyle>
          <a:p>
            <a:r>
              <a:rPr lang="nb-NO"/>
              <a:t>Klikk på ikonet for å legge til et bilde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000" y="2160000"/>
            <a:ext cx="3488415" cy="2098800"/>
          </a:xfrm>
        </p:spPr>
        <p:txBody>
          <a:bodyPr anchor="b">
            <a:noAutofit/>
          </a:bodyPr>
          <a:lstStyle>
            <a:lvl1pPr algn="l">
              <a:defRPr sz="3250" b="1" i="0" cap="none" baseline="0">
                <a:solidFill>
                  <a:srgbClr val="051C2C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000" y="4320001"/>
            <a:ext cx="3488415" cy="1086237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0097" algn="l"/>
              </a:tabLst>
              <a:defRPr sz="1950">
                <a:solidFill>
                  <a:srgbClr val="051C2C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2482583-E43B-D74C-8528-C9FF807C6D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3732" y="0"/>
            <a:ext cx="5572268" cy="6858000"/>
          </a:xfrm>
          <a:custGeom>
            <a:avLst/>
            <a:gdLst>
              <a:gd name="connsiteX0" fmla="*/ 41006 w 6858176"/>
              <a:gd name="connsiteY0" fmla="*/ 0 h 6858000"/>
              <a:gd name="connsiteX1" fmla="*/ 6858176 w 6858176"/>
              <a:gd name="connsiteY1" fmla="*/ 0 h 6858000"/>
              <a:gd name="connsiteX2" fmla="*/ 6858176 w 6858176"/>
              <a:gd name="connsiteY2" fmla="*/ 6858000 h 6858000"/>
              <a:gd name="connsiteX3" fmla="*/ 873936 w 6858176"/>
              <a:gd name="connsiteY3" fmla="*/ 6858000 h 6858000"/>
              <a:gd name="connsiteX4" fmla="*/ 41006 w 685817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176" h="6858000">
                <a:moveTo>
                  <a:pt x="41006" y="0"/>
                </a:moveTo>
                <a:lnTo>
                  <a:pt x="6858176" y="0"/>
                </a:lnTo>
                <a:lnTo>
                  <a:pt x="6858176" y="6858000"/>
                </a:lnTo>
                <a:lnTo>
                  <a:pt x="873936" y="6858000"/>
                </a:lnTo>
                <a:cubicBezTo>
                  <a:pt x="169142" y="4644359"/>
                  <a:pt x="-113404" y="2317991"/>
                  <a:pt x="41006" y="0"/>
                </a:cubicBezTo>
                <a:close/>
              </a:path>
            </a:pathLst>
          </a:custGeom>
          <a:solidFill>
            <a:srgbClr val="F1F3F2"/>
          </a:solidFill>
        </p:spPr>
        <p:txBody>
          <a:bodyPr wrap="square">
            <a:noAutofit/>
          </a:bodyPr>
          <a:lstStyle>
            <a:lvl1pPr>
              <a:defRPr>
                <a:solidFill>
                  <a:srgbClr val="051C2C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32919B-F252-7B47-A9EF-8DAFD989F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001" y="648000"/>
            <a:ext cx="2595517" cy="55748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FFC4F3-FA89-3042-B0CF-395C6F7DF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4BE9E0-8EFF-7A40-B128-6A367D28A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logo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>
            <a:extLst>
              <a:ext uri="{FF2B5EF4-FFF2-40B4-BE49-F238E27FC236}">
                <a16:creationId xmlns:a16="http://schemas.microsoft.com/office/drawing/2014/main" id="{82F62575-2D5D-E844-B447-9AE189ECE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4333875" y="0"/>
            <a:ext cx="5572125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0B6707D-7A65-5D45-8FAA-B0855398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0500" y="2809800"/>
            <a:ext cx="2925000" cy="165176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430A1A-091E-3048-B3C2-8B925D225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73868D-C7D3-E146-87E5-7E52FEF25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rgbClr val="051B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0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06D311-58A1-6D48-8449-E95BB99F1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rgbClr val="051C2C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6A6CC-CF51-2F48-9D27-C12C461D6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rgbClr val="051C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D1B9C2-3D75-F941-963D-F8EC14A1A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09AA94-2F14-3646-910E-13B33D67C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1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160BD-7C12-445E-8507-D031316EB25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1163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extLst>
              <a:ext uri="{FF2B5EF4-FFF2-40B4-BE49-F238E27FC236}">
                <a16:creationId xmlns:a16="http://schemas.microsoft.com/office/drawing/2014/main" id="{44873962-9EC9-F84A-8545-52E460C38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5572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00" y="2160000"/>
            <a:ext cx="8736000" cy="2098800"/>
          </a:xfrm>
        </p:spPr>
        <p:txBody>
          <a:bodyPr anchor="b">
            <a:normAutofit/>
          </a:bodyPr>
          <a:lstStyle>
            <a:lvl1pPr algn="l">
              <a:defRPr sz="4388" cap="none" baseline="0"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000" y="4320000"/>
            <a:ext cx="8736000" cy="1144800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75">
                <a:solidFill>
                  <a:srgbClr val="0B2340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C0D1441-1C3F-4846-B052-FA837EFA8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6C10C8-5AF9-374D-9189-A31B7E925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bg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extLst>
              <a:ext uri="{FF2B5EF4-FFF2-40B4-BE49-F238E27FC236}">
                <a16:creationId xmlns:a16="http://schemas.microsoft.com/office/drawing/2014/main" id="{50737742-5E0E-4442-AB83-98AC2702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3690938" y="642938"/>
            <a:ext cx="6858000" cy="557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00" y="2160000"/>
            <a:ext cx="8736000" cy="2098800"/>
          </a:xfrm>
        </p:spPr>
        <p:txBody>
          <a:bodyPr anchor="b">
            <a:normAutofit/>
          </a:bodyPr>
          <a:lstStyle>
            <a:lvl1pPr algn="l">
              <a:defRPr sz="4388" cap="none" baseline="0"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000" y="4320000"/>
            <a:ext cx="8736000" cy="1144800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75">
                <a:solidFill>
                  <a:srgbClr val="0B2340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C1730F5-6A46-DD4F-A5A3-77F0C5CC1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62BB90-38DC-8C40-9E66-45DF641D9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bg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9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AD8C71-E770-A045-99A3-717D5F8E2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000" y="1897629"/>
            <a:ext cx="4143251" cy="4031223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E5338D-2AC0-284F-A42C-5F2688864B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77749" y="1897629"/>
            <a:ext cx="4143251" cy="4031223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899006-9F05-7340-9193-1A107C531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AEEFC2-22DA-9943-8E46-478109FFB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rgbClr val="051B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000" y="1897629"/>
            <a:ext cx="4143251" cy="4031223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82276E-8466-F144-8405-4E335D2D481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77749" y="1897629"/>
            <a:ext cx="4143251" cy="4031223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FB82A7-A973-6D4D-A2B3-F6F07D762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384ED65-B2EF-204D-BD7D-F09FB5DD4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113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000" y="1897628"/>
            <a:ext cx="4140162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75" b="1" i="0" baseline="0">
                <a:solidFill>
                  <a:srgbClr val="0B2340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000" y="2861971"/>
            <a:ext cx="4140162" cy="3066880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49D30DE-E986-EE4D-AAE3-C9B007ABE63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180840" y="1897628"/>
            <a:ext cx="4140162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75" b="1" i="0" baseline="0">
                <a:solidFill>
                  <a:srgbClr val="0B2340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75F5CF7-14AF-1B4B-BB9D-424BBDA6172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80840" y="2861971"/>
            <a:ext cx="4140162" cy="3066880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C22AE6-C670-CF40-A001-3A4BD1EB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0" y="587481"/>
            <a:ext cx="8736000" cy="1192161"/>
          </a:xfrm>
        </p:spPr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3198C4-F73D-2349-8443-10FFE65AD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rgbClr val="051C2C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B3774A1-C96D-0A4D-B8E0-A9FF7F697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rgbClr val="051C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CB87F1-048B-9F44-8DFB-DB058F55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000" y="1897628"/>
            <a:ext cx="4140162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75" b="1" i="0" baseline="0">
                <a:solidFill>
                  <a:srgbClr val="0B2340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A01C341-B20F-CF42-B9F1-9FBFE9DD7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000" y="2861971"/>
            <a:ext cx="4140162" cy="3066880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502F8AB-8D12-AC43-8A33-3BDEB8191B7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180840" y="1897628"/>
            <a:ext cx="4140162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75" b="1" i="0" baseline="0">
                <a:solidFill>
                  <a:srgbClr val="0B2340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76130BC-EC10-6742-BC70-C44E8B18EB6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80840" y="2861971"/>
            <a:ext cx="4140162" cy="3066880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0358DF-C308-7E4A-92A3-CCF4BBBE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0" y="587481"/>
            <a:ext cx="8736000" cy="1192161"/>
          </a:xfrm>
        </p:spPr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A0791A-35C9-284F-B9EE-D0406691E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BD14B2-5AB7-D946-B0CC-15A31B12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148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15062D-EB2B-1A46-8E61-97FDC4045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rgbClr val="051C2C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D3FA6C-C597-B842-8DC1-F51B63C18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rgbClr val="051C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AA106-1952-B44D-8022-4C711A342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rgbClr val="051C2C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BB55-FAD1-454E-9D30-8F06E8B14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rgbClr val="051C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9906000" cy="685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900" baseline="0"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6344"/>
            <a:ext cx="3132773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19"/>
              </a:spcAft>
              <a:buNone/>
              <a:defRPr sz="1300">
                <a:solidFill>
                  <a:srgbClr val="0B2340"/>
                </a:soli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5794981-6A42-7A40-B411-5DD5C61FB8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33732" y="0"/>
            <a:ext cx="5572268" cy="6858000"/>
          </a:xfrm>
          <a:custGeom>
            <a:avLst/>
            <a:gdLst>
              <a:gd name="connsiteX0" fmla="*/ 41006 w 6858176"/>
              <a:gd name="connsiteY0" fmla="*/ 0 h 6858000"/>
              <a:gd name="connsiteX1" fmla="*/ 6858176 w 6858176"/>
              <a:gd name="connsiteY1" fmla="*/ 0 h 6858000"/>
              <a:gd name="connsiteX2" fmla="*/ 6858176 w 6858176"/>
              <a:gd name="connsiteY2" fmla="*/ 6858000 h 6858000"/>
              <a:gd name="connsiteX3" fmla="*/ 873936 w 6858176"/>
              <a:gd name="connsiteY3" fmla="*/ 6858000 h 6858000"/>
              <a:gd name="connsiteX4" fmla="*/ 41006 w 685817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176" h="6858000">
                <a:moveTo>
                  <a:pt x="41006" y="0"/>
                </a:moveTo>
                <a:lnTo>
                  <a:pt x="6858176" y="0"/>
                </a:lnTo>
                <a:lnTo>
                  <a:pt x="6858176" y="6858000"/>
                </a:lnTo>
                <a:lnTo>
                  <a:pt x="873936" y="6858000"/>
                </a:lnTo>
                <a:cubicBezTo>
                  <a:pt x="169142" y="4644361"/>
                  <a:pt x="-113404" y="2317993"/>
                  <a:pt x="41006" y="0"/>
                </a:cubicBezTo>
                <a:close/>
              </a:path>
            </a:pathLst>
          </a:custGeom>
          <a:solidFill>
            <a:srgbClr val="F1F3F2"/>
          </a:solidFill>
        </p:spPr>
        <p:txBody>
          <a:bodyPr wrap="square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EB7F51-7FE2-9A4A-8789-A9A05BEE1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2203FF-B7F0-BB42-98C6-64D2B422B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 userDrawn="1"/>
        </p:nvSpPr>
        <p:spPr>
          <a:xfrm>
            <a:off x="0" y="376"/>
            <a:ext cx="9906000" cy="6857624"/>
          </a:xfrm>
          <a:prstGeom prst="rect">
            <a:avLst/>
          </a:prstGeom>
          <a:solidFill>
            <a:srgbClr val="40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900" baseline="0"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5968"/>
            <a:ext cx="3132773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19"/>
              </a:spcAft>
              <a:buNone/>
              <a:defRPr sz="1300">
                <a:solidFill>
                  <a:srgbClr val="0B2340"/>
                </a:soli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50B8CD-3984-8343-859B-A3C28770C0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3732" y="0"/>
            <a:ext cx="5572268" cy="6858000"/>
          </a:xfrm>
          <a:custGeom>
            <a:avLst/>
            <a:gdLst>
              <a:gd name="connsiteX0" fmla="*/ 41006 w 6858176"/>
              <a:gd name="connsiteY0" fmla="*/ 0 h 6858000"/>
              <a:gd name="connsiteX1" fmla="*/ 6858176 w 6858176"/>
              <a:gd name="connsiteY1" fmla="*/ 0 h 6858000"/>
              <a:gd name="connsiteX2" fmla="*/ 6858176 w 6858176"/>
              <a:gd name="connsiteY2" fmla="*/ 6858000 h 6858000"/>
              <a:gd name="connsiteX3" fmla="*/ 873936 w 6858176"/>
              <a:gd name="connsiteY3" fmla="*/ 6858000 h 6858000"/>
              <a:gd name="connsiteX4" fmla="*/ 41006 w 685817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176" h="6858000">
                <a:moveTo>
                  <a:pt x="41006" y="0"/>
                </a:moveTo>
                <a:lnTo>
                  <a:pt x="6858176" y="0"/>
                </a:lnTo>
                <a:lnTo>
                  <a:pt x="6858176" y="6858000"/>
                </a:lnTo>
                <a:lnTo>
                  <a:pt x="873936" y="6858000"/>
                </a:lnTo>
                <a:cubicBezTo>
                  <a:pt x="169142" y="4644359"/>
                  <a:pt x="-113404" y="2317991"/>
                  <a:pt x="41006" y="0"/>
                </a:cubicBezTo>
                <a:close/>
              </a:path>
            </a:pathLst>
          </a:custGeom>
          <a:solidFill>
            <a:srgbClr val="F1F3F2"/>
          </a:solidFill>
        </p:spPr>
        <p:txBody>
          <a:bodyPr wrap="square">
            <a:noAutofit/>
          </a:bodyPr>
          <a:lstStyle>
            <a:lvl1pPr>
              <a:defRPr>
                <a:solidFill>
                  <a:srgbClr val="051C2C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C792AA-2F97-224E-86C9-060E5B354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4303D1-45AD-8A40-84B2-FE23EC82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0D60-70D4-4794-9802-39B0D7D5DD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40523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 userDrawn="1"/>
        </p:nvSpPr>
        <p:spPr>
          <a:xfrm>
            <a:off x="0" y="376"/>
            <a:ext cx="9906000" cy="6857624"/>
          </a:xfrm>
          <a:prstGeom prst="rect">
            <a:avLst/>
          </a:prstGeom>
          <a:solidFill>
            <a:srgbClr val="40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5097517"/>
            <a:ext cx="8729663" cy="76988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19"/>
              </a:spcAft>
              <a:buNone/>
              <a:defRPr sz="1300">
                <a:solidFill>
                  <a:srgbClr val="0B2340"/>
                </a:soli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78FF0E8-3F29-5249-AA8D-886B093148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906000" cy="4671929"/>
          </a:xfrm>
          <a:custGeom>
            <a:avLst/>
            <a:gdLst>
              <a:gd name="connsiteX0" fmla="*/ 0 w 12192000"/>
              <a:gd name="connsiteY0" fmla="*/ 0 h 4671929"/>
              <a:gd name="connsiteX1" fmla="*/ 12192000 w 12192000"/>
              <a:gd name="connsiteY1" fmla="*/ 0 h 4671929"/>
              <a:gd name="connsiteX2" fmla="*/ 12192000 w 12192000"/>
              <a:gd name="connsiteY2" fmla="*/ 3524229 h 4671929"/>
              <a:gd name="connsiteX3" fmla="*/ 0 w 12192000"/>
              <a:gd name="connsiteY3" fmla="*/ 4583706 h 467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71929">
                <a:moveTo>
                  <a:pt x="0" y="0"/>
                </a:moveTo>
                <a:lnTo>
                  <a:pt x="12192000" y="0"/>
                </a:lnTo>
                <a:lnTo>
                  <a:pt x="12192000" y="3524229"/>
                </a:lnTo>
                <a:cubicBezTo>
                  <a:pt x="8206174" y="4498243"/>
                  <a:pt x="4094327" y="4855560"/>
                  <a:pt x="0" y="4583706"/>
                </a:cubicBezTo>
                <a:close/>
              </a:path>
            </a:pathLst>
          </a:custGeom>
          <a:solidFill>
            <a:srgbClr val="F1F3F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39B030-5787-DE4D-8848-B396B29DC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3D29E7-CCA5-9545-A159-2626DB75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009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tion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>
            <a:extLst>
              <a:ext uri="{FF2B5EF4-FFF2-40B4-BE49-F238E27FC236}">
                <a16:creationId xmlns:a16="http://schemas.microsoft.com/office/drawing/2014/main" id="{86F4BE9F-E895-214F-ABA2-2D8E3BD4C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4333875" y="0"/>
            <a:ext cx="5572125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A6F9991-8A0E-B545-A8AA-F8539C877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000" y="685800"/>
            <a:ext cx="8736000" cy="5181600"/>
          </a:xfrm>
        </p:spPr>
        <p:txBody>
          <a:bodyPr anchor="ctr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4388" b="1" i="0" baseline="0">
                <a:solidFill>
                  <a:srgbClr val="0B2340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095EBB-78BE-D542-A7F4-FCE0FC67F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0B84E9-5C5B-5940-B31B-CFC845005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7277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/>
          <a:lstStyle>
            <a:lvl1pPr algn="ctr">
              <a:defRPr sz="4875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AF4B4F-1A5A-453E-9CC6-32FCA992750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24260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k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8"/>
            <a:ext cx="3293401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Logo-bl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07" y="6308725"/>
            <a:ext cx="115913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4974" y="0"/>
            <a:ext cx="779066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b-NO" altLang="nb-NO" sz="1463"/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8376" y="333377"/>
            <a:ext cx="6162014" cy="5688013"/>
          </a:xfrm>
        </p:spPr>
        <p:txBody>
          <a:bodyPr anchor="ctr"/>
          <a:lstStyle>
            <a:lvl1pPr marL="0" indent="0">
              <a:buFontTx/>
              <a:buNone/>
              <a:defRPr sz="2275">
                <a:solidFill>
                  <a:srgbClr val="13B5EA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96091453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08376" y="1196975"/>
            <a:ext cx="6320235" cy="10795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3508376" y="2465388"/>
            <a:ext cx="6320235" cy="3700462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BC55-5B6E-4985-9892-AEBFD710B1B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9748395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508375" y="2465388"/>
            <a:ext cx="3076708" cy="37004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50184" y="2465388"/>
            <a:ext cx="3078427" cy="37004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00CE-A468-4B0B-ACA5-7BFC6EC185F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19195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4F61C-99CB-4CCA-AFC1-F5170924594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685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1F3F-3EE8-41B0-8210-16FABF0302B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00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F4699-4BEB-4749-9153-33F7B6B901E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661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8E77-FE1F-46AC-8B0D-3D48BA32BB8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767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929D-5EBC-42CC-A8B8-89F781689F0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216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AB425-2EAF-45A8-B8C3-0BAB072FC91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37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5391-6F1C-42EE-8C47-83836EF9ABE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888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35876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358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98E25-5223-4B7E-9431-BC10C6E61B4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429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6757D-4B06-4DAB-A0DC-3DE0BE34798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075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87F04-47A6-4F6E-B5E7-5313FF3E49C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605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50F3A-C19A-4424-84FF-A52415E8686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198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AD8B-8316-49DD-9585-30B322CF87F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71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BD1B1-50CE-4961-A26F-666A12B3446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735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FF4CD-3175-4F3F-8A52-7BA76D0ECA4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053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C3699-DD99-486F-A964-E649C23964E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455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C690E-4460-4665-BFEF-F443F37B0E3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200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7563-1239-4DC5-8C82-A982ADFCADD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687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9637F-55BD-4942-8208-C8960654969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86052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5E00A-80DF-4C81-A22C-8C8E4C8559A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314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42794-A7DD-47A5-AA0C-50E1439CF9B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87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A8BC-355A-4EC8-B349-3A25658B74B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8373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9A5F9-D8E5-4E18-BE6A-F99C4EF29F5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6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8209A-0EAD-412B-B7AA-7755828C28E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9123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028E-A705-4810-992F-DA2556B48FD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681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A2912-5CD7-4480-B810-B58AB912E64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122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42D0F-4365-4477-BEDE-E25D600BB98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003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BA987-BE06-4CF3-823F-9AD6CC48E3D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648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2EDD0-366E-40FE-80D1-F84E84F0212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943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FDDF-6ECD-45B6-8803-0AF393F354F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077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95268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1EB2E-1B91-4619-9477-5286EC26BE2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455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83BAD-B713-4A25-9A03-231C5719644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698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C7C99-8840-478A-AE20-86FC037CB7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77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AF6C-9FDB-40EF-8056-2F3E12468C3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177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8CE7A-CF51-43B7-BFCC-17ECC3C2E46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355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FC11-7F43-4C39-BFBB-26DBF4F69D1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130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85D37-B1ED-458C-A522-D85A8B19418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650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6668E-C848-4027-93ED-F793FBF79BA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659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0353B-0EFB-491C-A60D-1744242CF80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8756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8F990-027A-4EF6-BD37-F9EBADFF53E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929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9019-476D-4C09-8A44-47AFB8B43AB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5864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20868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2C4CC-599B-49ED-9CF7-AD2366D6B4B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352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654BF-35FD-4925-BDF6-ADB06F883C9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1D462-F43C-49C1-A3A8-11FD50F8166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514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1DF75-6993-44F3-9333-26BBF812A96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94548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7230E-4CCC-46AE-A81E-1A780B9D98E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8977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437D0-F6A9-4B32-AD51-A282146291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176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0ACAF-A6C2-4517-8C46-059E1D6A957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3060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D86D3-D27E-46A1-874B-1D18EA99C3C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6876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0167-4A25-41CC-8B5F-003B51BB28C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9367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28FDB-4E66-4AB3-8103-8199B447EC3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843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A1182-F8A4-45CB-B201-28C21A6D77D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9651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24964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5D063-586F-43E2-8778-5E97253C706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2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FBA16-31FC-4CB6-AB56-94671771C94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280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A364A-11A9-45C5-95A1-C795ECA120D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790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6E7F4-2143-49CE-8F5E-3051CE735B2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3104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53E7F-5E58-4371-8416-0A1663E7500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9927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503F9-D2F3-4643-B22C-20CC7209E67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5066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19C24-7A03-4D0B-AE24-84365A9AC5F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19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265FA-F9A2-4506-B27D-6425187CA1B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5243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CB9C3-290B-4C29-BB16-DFE6738B16C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3426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1B9A7-C9EE-42C0-B6B3-6E4F18D520F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830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1CAD4-3524-4A1C-B52C-5D44CED7EDD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8382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 descr="KFO-299"/>
          <p:cNvPicPr>
            <a:picLocks noChangeAspect="1" noChangeArrowheads="1"/>
          </p:cNvPicPr>
          <p:nvPr/>
        </p:nvPicPr>
        <p:blipFill>
          <a:blip r:embed="rId2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2663" y="333375"/>
            <a:ext cx="6161087" cy="5688013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28036" name="Picture 14" descr="Logo-bla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308725"/>
            <a:ext cx="1158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528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354388" y="115888"/>
            <a:ext cx="64341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3096A-CFD2-4E29-A65E-93C680BF917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2716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E0B3A-9B9D-45E8-9215-C41C41DE27E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516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C409A-3370-4889-9473-55D9B3D1BB5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9674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43288" y="2465388"/>
            <a:ext cx="3082925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78613" y="2465388"/>
            <a:ext cx="3084512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2A204-5927-40F1-AAD5-CC5DEC5888C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4995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0F511-1704-4117-9D52-2C10C6A2078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3092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C9532-C135-48FC-BA22-7F0B6DF6E00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996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6C5E-E713-495D-B54A-EB140C40093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1499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6BABA-1AE0-4971-B438-D909EF2FCAB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1513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2BB34-19DB-4FEC-85E5-A85D6134B54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200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9E5C2-A972-4E63-A3FD-C7B1720BE5E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9733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70863" y="1196975"/>
            <a:ext cx="1592262" cy="49688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92488" y="1196975"/>
            <a:ext cx="4625975" cy="4968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9A4E3-217A-4FC4-B34F-9E3E753D6A2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9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slideLayout" Target="../slideLayouts/slideLayout267.xml"/><Relationship Id="rId1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57.xml"/><Relationship Id="rId21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17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56.xml"/><Relationship Id="rId16" Type="http://schemas.openxmlformats.org/officeDocument/2006/relationships/slideLayout" Target="../slideLayouts/slideLayout270.xml"/><Relationship Id="rId20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64.xml"/><Relationship Id="rId19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slideLayout" Target="../slideLayouts/slideLayout268.xml"/><Relationship Id="rId22" Type="http://schemas.openxmlformats.org/officeDocument/2006/relationships/theme" Target="../theme/theme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 descr="KFO-299"/>
          <p:cNvPicPr>
            <a:picLocks noChangeAspect="1" noChangeArrowheads="1"/>
          </p:cNvPicPr>
          <p:nvPr/>
        </p:nvPicPr>
        <p:blipFill>
          <a:blip r:embed="rId13" cstate="screen">
            <a:lum bright="58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153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1A2F74D-CCB7-4C57-90C9-0ECFAFE693E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602" name="Picture 10" descr="shutterstock_6920365_hode"/>
          <p:cNvPicPr>
            <a:picLocks noChangeAspect="1" noChangeArrowheads="1"/>
          </p:cNvPicPr>
          <p:nvPr/>
        </p:nvPicPr>
        <p:blipFill>
          <a:blip r:embed="rId13" cstate="screen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532"/>
          <a:stretch>
            <a:fillRect/>
          </a:stretch>
        </p:blipFill>
        <p:spPr bwMode="auto">
          <a:xfrm>
            <a:off x="0" y="188913"/>
            <a:ext cx="3297238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5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94597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8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945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4946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4946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D8414E6-66F7-42C3-8672-65C2D4AE5A9A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202" name="Picture 10" descr="shutterstock_28452445_tomt kontorlandskap"/>
          <p:cNvPicPr>
            <a:picLocks noChangeAspect="1" noChangeArrowheads="1"/>
          </p:cNvPicPr>
          <p:nvPr/>
        </p:nvPicPr>
        <p:blipFill>
          <a:blip r:embed="rId13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565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520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20197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20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20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20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CD6A1F2-962D-43C5-9F64-1BEF91C5C303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82" name="Picture 10" descr="shutterstock_20198947_syk mann"/>
          <p:cNvPicPr>
            <a:picLocks noChangeAspect="1" noChangeArrowheads="1"/>
          </p:cNvPicPr>
          <p:nvPr/>
        </p:nvPicPr>
        <p:blipFill>
          <a:blip r:embed="rId13">
            <a:lum bright="4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3588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540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40677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8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0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40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40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5002C86-EF6E-4000-99B8-DB1C0CB1AC31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8" name="Picture 10" descr="shutterstock_17549626_lommebok"/>
          <p:cNvPicPr>
            <a:picLocks noChangeAspect="1" noChangeArrowheads="1"/>
          </p:cNvPicPr>
          <p:nvPr/>
        </p:nvPicPr>
        <p:blipFill>
          <a:blip r:embed="rId13">
            <a:lum bright="5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329723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52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565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65253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65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65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65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A563F64-23BF-4057-AA32-6C31F0E30613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82" name="Picture 10" descr="shutterstock_25464136_pengetårn"/>
          <p:cNvPicPr>
            <a:picLocks noChangeAspect="1" noChangeArrowheads="1"/>
          </p:cNvPicPr>
          <p:nvPr/>
        </p:nvPicPr>
        <p:blipFill>
          <a:blip r:embed="rId13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8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591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91877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918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918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918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B02A9AB-A604-4A12-9152-9F65604C50F1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43" name="Picture 11" descr="Balanse_gif"/>
          <p:cNvPicPr>
            <a:picLocks noChangeAspect="1" noChangeArrowheads="1"/>
          </p:cNvPicPr>
          <p:nvPr/>
        </p:nvPicPr>
        <p:blipFill>
          <a:blip r:embed="rId13" cstate="screen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12" r="28822" b="19037"/>
          <a:stretch>
            <a:fillRect/>
          </a:stretch>
        </p:blipFill>
        <p:spPr bwMode="auto">
          <a:xfrm>
            <a:off x="0" y="0"/>
            <a:ext cx="3297238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68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84037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840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840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840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C8C06AF-7310-4937-9145-1DA668EA659A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138" name="Picture 10" descr="shutterstock_8287906_blink"/>
          <p:cNvPicPr>
            <a:picLocks noChangeAspect="1" noChangeArrowheads="1"/>
          </p:cNvPicPr>
          <p:nvPr/>
        </p:nvPicPr>
        <p:blipFill>
          <a:blip r:embed="rId13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68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88133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8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8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8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134220B-6927-4D07-8B2E-BEEAD205404D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8" name="Picture 10" descr="Veiskilt_komprimert"/>
          <p:cNvPicPr>
            <a:picLocks noChangeAspect="1" noChangeArrowheads="1"/>
          </p:cNvPicPr>
          <p:nvPr/>
        </p:nvPicPr>
        <p:blipFill>
          <a:blip r:embed="rId13" cstate="screen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8" r="14708"/>
          <a:stretch>
            <a:fillRect/>
          </a:stretch>
        </p:blipFill>
        <p:spPr bwMode="auto">
          <a:xfrm>
            <a:off x="1588" y="0"/>
            <a:ext cx="326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86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70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08613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4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086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08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08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A04A2C1-42A7-424B-9184-95EC38DD5655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762" name="Picture 10" descr="shutterstock_12499393_eldre par"/>
          <p:cNvPicPr>
            <a:picLocks noChangeAspect="1" noChangeArrowheads="1"/>
          </p:cNvPicPr>
          <p:nvPr/>
        </p:nvPicPr>
        <p:blipFill>
          <a:blip r:embed="rId13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71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14757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4758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47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147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147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F803BF4-FBCD-4E11-88D9-23F68AFD844C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70" name="Picture 10" descr="shutterstock_24431557_ridder"/>
          <p:cNvPicPr>
            <a:picLocks noChangeAspect="1" noChangeArrowheads="1"/>
          </p:cNvPicPr>
          <p:nvPr/>
        </p:nvPicPr>
        <p:blipFill>
          <a:blip r:embed="rId13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29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21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73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32165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6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321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321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321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43AA743-AB7B-4F65-BF40-8604C438A579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2420938"/>
            <a:ext cx="72580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1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4076700"/>
            <a:ext cx="63198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118" name="Picture 14" descr="Logo-blaa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 descr="delta_log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006475"/>
            <a:ext cx="33020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bånd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50" y="823913"/>
            <a:ext cx="3409950" cy="59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2pPr>
      <a:lvl3pPr marL="3175" indent="911225" algn="l" rtl="0" eaLnBrk="0" fontAlgn="base" hangingPunct="0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3pPr>
      <a:lvl4pPr marL="4763" indent="1366838" algn="l" rtl="0" eaLnBrk="0" fontAlgn="base" hangingPunct="0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4pPr>
      <a:lvl5pPr marL="6350" indent="1822450" algn="l" rtl="0" eaLnBrk="0" fontAlgn="base" hangingPunct="0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5pPr>
      <a:lvl6pPr marL="463550" indent="1822450" algn="l" rtl="0" eaLnBrk="0" fontAlgn="base" hangingPunct="0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6pPr>
      <a:lvl7pPr marL="920750" indent="1822450" algn="l" rtl="0" eaLnBrk="0" fontAlgn="base" hangingPunct="0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7pPr>
      <a:lvl8pPr marL="1377950" indent="1822450" algn="l" rtl="0" eaLnBrk="0" fontAlgn="base" hangingPunct="0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8pPr>
      <a:lvl9pPr marL="1835150" indent="1822450" algn="l" rtl="0" eaLnBrk="0" fontAlgn="base" hangingPunct="0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90" name="Picture 10" descr="shutterstock_31951417_seilbåt"/>
          <p:cNvPicPr>
            <a:picLocks noChangeAspect="1" noChangeArrowheads="1"/>
          </p:cNvPicPr>
          <p:nvPr/>
        </p:nvPicPr>
        <p:blipFill>
          <a:blip r:embed="rId13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329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8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76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62885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628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628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628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E181307-B575-4A1E-A22E-10CC2F32DE5D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22" name="Picture 10" descr="KFO-384"/>
          <p:cNvPicPr>
            <a:picLocks noChangeAspect="1" noChangeArrowheads="1"/>
          </p:cNvPicPr>
          <p:nvPr/>
        </p:nvPicPr>
        <p:blipFill>
          <a:blip r:embed="rId13">
            <a:lum bright="3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1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781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81317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1318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8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8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78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7CC0384-0640-4B03-BA60-473D2B4AAD37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0288" y="574675"/>
            <a:ext cx="80343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5525" y="1811338"/>
            <a:ext cx="795655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9333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E290D5B-03CD-451C-9150-C101887B30AA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402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0288" y="574675"/>
            <a:ext cx="80343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5525" y="1811338"/>
            <a:ext cx="795655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9333" name="Picture 14" descr="Logo-blaa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E290D5B-03CD-451C-9150-C101887B30AA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8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000" y="587481"/>
            <a:ext cx="8736000" cy="1192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000" y="1897628"/>
            <a:ext cx="8736000" cy="4031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1292BA-9F9B-3E4D-9717-50FCEDB0B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 b="0" spc="8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55576B-0AF9-6A48-9CE5-946A07426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  <a:prstGeom prst="rect">
            <a:avLst/>
          </a:prstGeom>
        </p:spPr>
        <p:txBody>
          <a:bodyPr anchor="b"/>
          <a:lstStyle>
            <a:lvl1pPr algn="r">
              <a:defRPr sz="731" b="0" i="0">
                <a:solidFill>
                  <a:srgbClr val="051B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663" r:id="rId2"/>
    <p:sldLayoutId id="2147483667" r:id="rId3"/>
    <p:sldLayoutId id="2147484006" r:id="rId4"/>
    <p:sldLayoutId id="2147483664" r:id="rId5"/>
    <p:sldLayoutId id="2147483991" r:id="rId6"/>
    <p:sldLayoutId id="2147483662" r:id="rId7"/>
    <p:sldLayoutId id="2147484008" r:id="rId8"/>
    <p:sldLayoutId id="2147483665" r:id="rId9"/>
    <p:sldLayoutId id="2147483994" r:id="rId10"/>
    <p:sldLayoutId id="2147483666" r:id="rId11"/>
    <p:sldLayoutId id="2147484010" r:id="rId12"/>
    <p:sldLayoutId id="2147484011" r:id="rId13"/>
    <p:sldLayoutId id="2147483996" r:id="rId14"/>
    <p:sldLayoutId id="2147483997" r:id="rId15"/>
    <p:sldLayoutId id="2147483660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hf hdr="0" dt="0"/>
  <p:txStyles>
    <p:titleStyle>
      <a:lvl1pPr algn="l" defTabSz="742950" rtl="0" eaLnBrk="1" latinLnBrk="0" hangingPunct="1">
        <a:lnSpc>
          <a:spcPct val="89000"/>
        </a:lnSpc>
        <a:spcBef>
          <a:spcPct val="0"/>
        </a:spcBef>
        <a:buNone/>
        <a:defRPr sz="3575" b="1" i="0" kern="1200" baseline="0">
          <a:solidFill>
            <a:srgbClr val="0B2340"/>
          </a:solidFill>
          <a:latin typeface="+mj-lt"/>
          <a:ea typeface="+mj-ea"/>
          <a:cs typeface="+mj-cs"/>
        </a:defRPr>
      </a:lvl1pPr>
    </p:titleStyle>
    <p:bodyStyle>
      <a:lvl1pPr marL="181868" indent="-181868" algn="l" defTabSz="742950" rtl="0" eaLnBrk="1" latinLnBrk="0" hangingPunct="1">
        <a:lnSpc>
          <a:spcPct val="94000"/>
        </a:lnSpc>
        <a:spcBef>
          <a:spcPts val="813"/>
        </a:spcBef>
        <a:spcAft>
          <a:spcPts val="163"/>
        </a:spcAft>
        <a:buFont typeface="Arial" panose="020B0604020202020204" pitchFamily="34" charset="0"/>
        <a:buChar char="•"/>
        <a:tabLst/>
        <a:defRPr sz="2275" kern="1200" baseline="0">
          <a:solidFill>
            <a:srgbClr val="0B2340"/>
          </a:solidFill>
          <a:latin typeface="+mn-lt"/>
          <a:ea typeface="+mn-ea"/>
          <a:cs typeface="+mn-cs"/>
        </a:defRPr>
      </a:lvl1pPr>
      <a:lvl2pPr marL="650081" indent="-217984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–"/>
        <a:tabLst/>
        <a:defRPr sz="1950" i="0" kern="1200" baseline="0">
          <a:solidFill>
            <a:srgbClr val="0B2340"/>
          </a:solidFill>
          <a:latin typeface="+mn-lt"/>
          <a:ea typeface="+mn-ea"/>
          <a:cs typeface="+mn-cs"/>
        </a:defRPr>
      </a:lvl2pPr>
      <a:lvl3pPr marL="975122" indent="-171550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Arial" panose="020B0604020202020204" pitchFamily="34" charset="0"/>
        <a:buChar char="•"/>
        <a:tabLst/>
        <a:defRPr sz="1625" kern="1200" baseline="0">
          <a:solidFill>
            <a:srgbClr val="0B2340"/>
          </a:solidFill>
          <a:latin typeface="+mn-lt"/>
          <a:ea typeface="+mn-ea"/>
          <a:cs typeface="+mn-cs"/>
        </a:defRPr>
      </a:lvl3pPr>
      <a:lvl4pPr marL="1341438" indent="-166390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–"/>
        <a:tabLst/>
        <a:defRPr sz="1463" i="0" kern="1200" baseline="0">
          <a:solidFill>
            <a:srgbClr val="0B2340"/>
          </a:solidFill>
          <a:latin typeface="+mn-lt"/>
          <a:ea typeface="+mn-ea"/>
          <a:cs typeface="+mn-cs"/>
        </a:defRPr>
      </a:lvl4pPr>
      <a:lvl5pPr marL="1666478" indent="-119956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Arial" panose="020B0604020202020204" pitchFamily="34" charset="0"/>
        <a:buChar char="•"/>
        <a:tabLst/>
        <a:defRPr sz="1300" kern="1200" baseline="0">
          <a:solidFill>
            <a:srgbClr val="0B2340"/>
          </a:solidFill>
          <a:latin typeface="+mn-lt"/>
          <a:ea typeface="+mn-ea"/>
          <a:cs typeface="+mn-cs"/>
        </a:defRPr>
      </a:lvl5pPr>
      <a:lvl6pPr marL="2228850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–"/>
        <a:defRPr sz="13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600325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■"/>
        <a:defRPr sz="1138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971800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–"/>
        <a:defRPr sz="1138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343275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■"/>
        <a:defRPr sz="1138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5616" userDrawn="1">
          <p15:clr>
            <a:srgbClr val="F26B43"/>
          </p15:clr>
        </p15:guide>
        <p15:guide id="10" pos="761" userDrawn="1">
          <p15:clr>
            <a:srgbClr val="F26B43"/>
          </p15:clr>
        </p15:guide>
        <p15:guide id="11" pos="7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403" name="Picture 11" descr="shutterstock_17726548_blå lyspære"/>
          <p:cNvPicPr>
            <a:picLocks noChangeAspect="1" noChangeArrowheads="1"/>
          </p:cNvPicPr>
          <p:nvPr/>
        </p:nvPicPr>
        <p:blipFill>
          <a:blip r:embed="rId13" cstate="screen">
            <a:lum bright="4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4" b="-638"/>
          <a:stretch>
            <a:fillRect/>
          </a:stretch>
        </p:blipFill>
        <p:spPr bwMode="auto">
          <a:xfrm>
            <a:off x="0" y="-171450"/>
            <a:ext cx="3297238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3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315397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53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3154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3154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E0D000F-5846-4974-83C8-CA7B69B45ADB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8" name="Picture 10" descr="shutterstock_7531627_welcome aboard"/>
          <p:cNvPicPr>
            <a:picLocks noChangeAspect="1" noChangeArrowheads="1"/>
          </p:cNvPicPr>
          <p:nvPr/>
        </p:nvPicPr>
        <p:blipFill>
          <a:blip r:embed="rId13">
            <a:lum bright="4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3213" y="-12700"/>
            <a:ext cx="3600451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334853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4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3348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3348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43D77C6-9443-4E88-B84A-37DE1867C3F7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34" name="Picture 10" descr="shutterstock_30006286_timeglass"/>
          <p:cNvPicPr>
            <a:picLocks noChangeAspect="1" noChangeArrowheads="1"/>
          </p:cNvPicPr>
          <p:nvPr/>
        </p:nvPicPr>
        <p:blipFill>
          <a:blip r:embed="rId13" cstate="screen">
            <a:lum bright="3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8"/>
          <a:stretch>
            <a:fillRect/>
          </a:stretch>
        </p:blipFill>
        <p:spPr bwMode="auto">
          <a:xfrm>
            <a:off x="-161925" y="0"/>
            <a:ext cx="3459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385029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5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385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385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D173B1D-32D8-47D7-BADE-CED8E29B691C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50" name="Picture 10" descr="shutterstock_23569720_astronaut"/>
          <p:cNvPicPr>
            <a:picLocks noChangeAspect="1" noChangeArrowheads="1"/>
          </p:cNvPicPr>
          <p:nvPr/>
        </p:nvPicPr>
        <p:blipFill>
          <a:blip r:embed="rId13">
            <a:lum bright="4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29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394245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394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394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18764F6-CB97-415B-9474-6B3B2FE94638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0" name="Picture 10" descr="shutterstock_24770701_happy people"/>
          <p:cNvPicPr>
            <a:picLocks noChangeAspect="1" noChangeArrowheads="1"/>
          </p:cNvPicPr>
          <p:nvPr/>
        </p:nvPicPr>
        <p:blipFill>
          <a:blip r:embed="rId13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19845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46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419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419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376C22E-488D-48B4-BBD7-DC63A89F9E88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6" name="Picture 10" descr="shutterstock_20558210_kjedelig"/>
          <p:cNvPicPr>
            <a:picLocks noChangeAspect="1" noChangeArrowheads="1"/>
          </p:cNvPicPr>
          <p:nvPr/>
        </p:nvPicPr>
        <p:blipFill>
          <a:blip r:embed="rId13">
            <a:lum bright="50000" contrast="-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329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23941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2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239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4239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4239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9BAFB42-69C5-4CAA-9B81-DADDFD278B65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9" name="Picture 11" descr="shutterstock_26229094_paragraftegn"/>
          <p:cNvPicPr>
            <a:picLocks noChangeAspect="1" noChangeArrowheads="1"/>
          </p:cNvPicPr>
          <p:nvPr/>
        </p:nvPicPr>
        <p:blipFill>
          <a:blip r:embed="rId13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30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1196975"/>
            <a:ext cx="6321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3288" y="2465388"/>
            <a:ext cx="63198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27013" name="Picture 14" descr="Logo-bla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338" y="6281738"/>
            <a:ext cx="1158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2535238" y="0"/>
            <a:ext cx="779462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3817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4270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381750"/>
            <a:ext cx="4524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4270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8450" y="6381750"/>
            <a:ext cx="595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38BE9E-8CB8-4616-BDAC-D75854B011D7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2000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585000" y="2160000"/>
            <a:ext cx="3488415" cy="2098800"/>
          </a:xfrm>
        </p:spPr>
        <p:txBody>
          <a:bodyPr anchor="b">
            <a:normAutofit/>
          </a:bodyPr>
          <a:lstStyle/>
          <a:p>
            <a:r>
              <a:rPr lang="nb-NO"/>
              <a:t>Rollen som tillitsvalgt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AA0FB5C-D3FB-5B3F-9E47-3F4A4BE20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000" y="4320001"/>
            <a:ext cx="3488415" cy="1086237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16" r="24748" b="-1"/>
          <a:stretch/>
        </p:blipFill>
        <p:spPr>
          <a:xfrm>
            <a:off x="4333732" y="10"/>
            <a:ext cx="5572268" cy="6857990"/>
          </a:xfrm>
          <a:custGeom>
            <a:avLst/>
            <a:gdLst>
              <a:gd name="connsiteX0" fmla="*/ 41006 w 6858176"/>
              <a:gd name="connsiteY0" fmla="*/ 0 h 6858000"/>
              <a:gd name="connsiteX1" fmla="*/ 6858176 w 6858176"/>
              <a:gd name="connsiteY1" fmla="*/ 0 h 6858000"/>
              <a:gd name="connsiteX2" fmla="*/ 6858176 w 6858176"/>
              <a:gd name="connsiteY2" fmla="*/ 6858000 h 6858000"/>
              <a:gd name="connsiteX3" fmla="*/ 873936 w 6858176"/>
              <a:gd name="connsiteY3" fmla="*/ 6858000 h 6858000"/>
              <a:gd name="connsiteX4" fmla="*/ 41006 w 685817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176" h="6858000">
                <a:moveTo>
                  <a:pt x="41006" y="0"/>
                </a:moveTo>
                <a:lnTo>
                  <a:pt x="6858176" y="0"/>
                </a:lnTo>
                <a:lnTo>
                  <a:pt x="6858176" y="6858000"/>
                </a:lnTo>
                <a:lnTo>
                  <a:pt x="873936" y="6858000"/>
                </a:lnTo>
                <a:cubicBezTo>
                  <a:pt x="169142" y="4644359"/>
                  <a:pt x="-113404" y="2317991"/>
                  <a:pt x="41006" y="0"/>
                </a:cubicBezTo>
                <a:close/>
              </a:path>
            </a:pathLst>
          </a:custGeom>
          <a:noFill/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03A763-E9CB-B12A-76F4-C58A28D0F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387F22-1718-4342-C91F-9578E79D3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</p:spPr>
        <p:txBody>
          <a:bodyPr/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8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574675"/>
            <a:ext cx="8640960" cy="792163"/>
          </a:xfrm>
        </p:spPr>
        <p:txBody>
          <a:bodyPr anchor="ctr"/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Tillitsvalgtes rettigheter og plikter</a:t>
            </a:r>
            <a:endParaRPr lang="nb-NO" sz="3000" b="0">
              <a:solidFill>
                <a:srgbClr val="3DB7E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92961" y="1811338"/>
            <a:ext cx="4389114" cy="3700462"/>
          </a:xfrm>
        </p:spPr>
        <p:txBody>
          <a:bodyPr/>
          <a:lstStyle/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 b="1">
                <a:latin typeface="Calibri" panose="020F0502020204030204" pitchFamily="34" charset="0"/>
              </a:rPr>
              <a:t>Rett og plikt til å drøfte og forhandle </a:t>
            </a:r>
            <a:r>
              <a:rPr lang="nb-NO" sz="2800">
                <a:latin typeface="Calibri" panose="020F0502020204030204" pitchFamily="34" charset="0"/>
              </a:rPr>
              <a:t>om spørsmål vedr. lønns- og arbeidsvilkår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Påse at </a:t>
            </a:r>
            <a:r>
              <a:rPr lang="nb-NO" sz="2800" b="1">
                <a:latin typeface="Calibri" panose="020F0502020204030204" pitchFamily="34" charset="0"/>
              </a:rPr>
              <a:t>rettigheter og plikter overholdes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Rett til å forplikte arbeidstakerne</a:t>
            </a:r>
          </a:p>
          <a:p>
            <a:endParaRPr lang="nb-NO" sz="2800">
              <a:latin typeface="Calibri" panose="020F0502020204030204" pitchFamily="34" charset="0"/>
            </a:endParaRPr>
          </a:p>
          <a:p>
            <a:endParaRPr lang="nb-NO" sz="2800">
              <a:latin typeface="Calibri" panose="020F05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1877914"/>
            <a:ext cx="3253280" cy="36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548680"/>
            <a:ext cx="8640960" cy="792163"/>
          </a:xfrm>
        </p:spPr>
        <p:txBody>
          <a:bodyPr anchor="ctr"/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Tillitsvalgtes rettigheter og plikter</a:t>
            </a:r>
            <a:endParaRPr lang="nb-NO" sz="4400" b="0">
              <a:solidFill>
                <a:srgbClr val="3DB7E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64968" y="1484784"/>
            <a:ext cx="4680520" cy="3700462"/>
          </a:xfrm>
        </p:spPr>
        <p:txBody>
          <a:bodyPr/>
          <a:lstStyle/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Ikke tilskynde eller medvirke til ulovlige konflikter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 b="1">
                <a:latin typeface="Calibri" panose="020F0502020204030204" pitchFamily="34" charset="0"/>
              </a:rPr>
              <a:t>Informere arbeidsgiver </a:t>
            </a:r>
            <a:r>
              <a:rPr lang="nb-NO" sz="2800">
                <a:latin typeface="Calibri" panose="020F0502020204030204" pitchFamily="34" charset="0"/>
              </a:rPr>
              <a:t>om forhold som vil ha betydning for virksomheten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 b="1">
                <a:latin typeface="Calibri" panose="020F0502020204030204" pitchFamily="34" charset="0"/>
              </a:rPr>
              <a:t>Prioriter møter</a:t>
            </a:r>
            <a:r>
              <a:rPr lang="nb-NO" sz="2800">
                <a:latin typeface="Calibri" panose="020F0502020204030204" pitchFamily="34" charset="0"/>
              </a:rPr>
              <a:t> hvor arbeidsgiver innkaller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 b="1">
                <a:latin typeface="Calibri" panose="020F0502020204030204" pitchFamily="34" charset="0"/>
              </a:rPr>
              <a:t>Rett til å uttale seg </a:t>
            </a:r>
            <a:r>
              <a:rPr lang="nb-NO" sz="2800">
                <a:latin typeface="Calibri" panose="020F0502020204030204" pitchFamily="34" charset="0"/>
              </a:rPr>
              <a:t>om tilsetting, overflytting, opprykk og forfremmelse</a:t>
            </a:r>
          </a:p>
          <a:p>
            <a:endParaRPr lang="nb-NO" sz="2800">
              <a:latin typeface="Calibri" panose="020F05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1988840"/>
            <a:ext cx="3253280" cy="36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0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0552" y="574675"/>
            <a:ext cx="8568952" cy="792163"/>
          </a:xfrm>
        </p:spPr>
        <p:txBody>
          <a:bodyPr anchor="ctr"/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Rammebetingelser for tillitsarbeidet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5525" y="1811338"/>
            <a:ext cx="7956550" cy="4641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>
                <a:latin typeface="Calibri" panose="020F0502020204030204" pitchFamily="34" charset="0"/>
              </a:rPr>
              <a:t>Diskuter hva dette innebærer:</a:t>
            </a:r>
          </a:p>
          <a:p>
            <a:pPr lvl="1">
              <a:buClr>
                <a:srgbClr val="3DB7E4"/>
              </a:buClr>
            </a:pPr>
            <a:r>
              <a:rPr lang="nb-NO" sz="2800">
                <a:latin typeface="Calibri" panose="020F0502020204030204" pitchFamily="34" charset="0"/>
              </a:rPr>
              <a:t>Valgregler</a:t>
            </a:r>
          </a:p>
          <a:p>
            <a:pPr lvl="1">
              <a:buClr>
                <a:srgbClr val="3DB7E4"/>
              </a:buClr>
            </a:pPr>
            <a:r>
              <a:rPr lang="nb-NO" sz="2800">
                <a:latin typeface="Calibri" panose="020F0502020204030204" pitchFamily="34" charset="0"/>
              </a:rPr>
              <a:t>Permisjonsregler</a:t>
            </a:r>
          </a:p>
          <a:p>
            <a:pPr lvl="1">
              <a:buClr>
                <a:srgbClr val="3DB7E4"/>
              </a:buClr>
            </a:pPr>
            <a:r>
              <a:rPr lang="nb-NO" sz="2800">
                <a:latin typeface="Calibri" panose="020F0502020204030204" pitchFamily="34" charset="0"/>
              </a:rPr>
              <a:t>Rett til fri</a:t>
            </a:r>
          </a:p>
          <a:p>
            <a:pPr lvl="1">
              <a:buClr>
                <a:srgbClr val="3DB7E4"/>
              </a:buClr>
            </a:pPr>
            <a:r>
              <a:rPr lang="nb-NO" sz="2800">
                <a:latin typeface="Calibri" panose="020F0502020204030204" pitchFamily="34" charset="0"/>
              </a:rPr>
              <a:t>Adgang til rom og utstyr</a:t>
            </a:r>
          </a:p>
          <a:p>
            <a:pPr lvl="1">
              <a:buClr>
                <a:srgbClr val="3DB7E4"/>
              </a:buClr>
            </a:pPr>
            <a:r>
              <a:rPr lang="nb-NO" sz="2800">
                <a:latin typeface="Calibri" panose="020F0502020204030204" pitchFamily="34" charset="0"/>
              </a:rPr>
              <a:t>Nødvendig tid til tillitsvalgtsarbeid m.m.</a:t>
            </a:r>
          </a:p>
          <a:p>
            <a:pPr lvl="1">
              <a:buClr>
                <a:srgbClr val="3DB7E4"/>
              </a:buClr>
            </a:pPr>
            <a:r>
              <a:rPr lang="nb-NO" sz="2800">
                <a:latin typeface="Calibri" panose="020F0502020204030204" pitchFamily="34" charset="0"/>
              </a:rPr>
              <a:t>Frikjøp</a:t>
            </a:r>
          </a:p>
          <a:p>
            <a:endParaRPr lang="nb-N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7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541D6-2D5E-8F4E-423C-D315C041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550"/>
              <a:t>SOM NY TILLITSVALGT</a:t>
            </a:r>
            <a:br>
              <a:rPr lang="nb-NO" sz="3550"/>
            </a:br>
            <a:r>
              <a:rPr lang="nb-NO" sz="3550"/>
              <a:t>HUSK: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FD236C-AE5E-7A91-E833-25C3C28DA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sz="2250"/>
              <a:t>Få raskt oversikt over lokale særavtaler, reglement og retningslinjer</a:t>
            </a:r>
          </a:p>
          <a:p>
            <a:pPr marL="0" indent="0">
              <a:buNone/>
            </a:pPr>
            <a:r>
              <a:rPr lang="nb-NO" sz="2250" b="1"/>
              <a:t>Eks:</a:t>
            </a:r>
          </a:p>
          <a:p>
            <a:pPr marL="0" indent="0">
              <a:buNone/>
            </a:pPr>
            <a:r>
              <a:rPr lang="nb-NO" sz="2250"/>
              <a:t>Ansettelsesreglement</a:t>
            </a:r>
          </a:p>
          <a:p>
            <a:pPr marL="0" indent="0">
              <a:buNone/>
            </a:pPr>
            <a:r>
              <a:rPr lang="nb-NO" sz="2250"/>
              <a:t>Permisjonsreglement</a:t>
            </a:r>
          </a:p>
          <a:p>
            <a:pPr marL="0" indent="0">
              <a:buNone/>
            </a:pPr>
            <a:r>
              <a:rPr lang="nb-NO" sz="2250"/>
              <a:t>Personalpolitiske retningslinjer</a:t>
            </a:r>
          </a:p>
          <a:p>
            <a:pPr marL="0" indent="0">
              <a:buNone/>
            </a:pPr>
            <a:r>
              <a:rPr lang="nb-NO" sz="2250"/>
              <a:t>Lønnspolitiske retningslinjer</a:t>
            </a:r>
          </a:p>
          <a:p>
            <a:pPr marL="0" indent="0">
              <a:buNone/>
            </a:pPr>
            <a:r>
              <a:rPr lang="nb-NO" sz="2250"/>
              <a:t>med mer</a:t>
            </a:r>
          </a:p>
          <a:p>
            <a:pPr marL="0" indent="0">
              <a:buNone/>
            </a:pPr>
            <a:endParaRPr lang="nb-NO" sz="2250"/>
          </a:p>
          <a:p>
            <a:pPr marL="0" indent="0">
              <a:buNone/>
            </a:pPr>
            <a:r>
              <a:rPr lang="nb-NO" sz="2250" b="1"/>
              <a:t>Hvordan skal du få denne oversikten?</a:t>
            </a:r>
          </a:p>
          <a:p>
            <a:pPr marL="0" indent="0">
              <a:buNone/>
            </a:pPr>
            <a:endParaRPr lang="nb-NO" sz="2250" b="1"/>
          </a:p>
          <a:p>
            <a:pPr marL="0" indent="0">
              <a:buNone/>
            </a:pPr>
            <a:endParaRPr lang="nb-NO" sz="225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74066BC-FDCE-D28B-D8A9-FCCF0461C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A4426E3-CA74-82BB-4E5A-496CCDBD1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Hvordan håndtere ulike saker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b-NO" sz="280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 sz="2800">
                <a:latin typeface="Calibri" panose="020F0502020204030204" pitchFamily="34" charset="0"/>
              </a:rPr>
              <a:t>Individuelle saker</a:t>
            </a:r>
          </a:p>
          <a:p>
            <a:pPr marL="0" indent="0" algn="ctr">
              <a:buNone/>
            </a:pPr>
            <a:r>
              <a:rPr lang="nb-NO" sz="2800">
                <a:latin typeface="Calibri" panose="020F0502020204030204" pitchFamily="34" charset="0"/>
              </a:rPr>
              <a:t>Arbeidsmiljø</a:t>
            </a:r>
          </a:p>
          <a:p>
            <a:pPr marL="0" indent="0" algn="ctr">
              <a:buNone/>
            </a:pPr>
            <a:r>
              <a:rPr lang="nb-NO" sz="2800">
                <a:latin typeface="Calibri" panose="020F0502020204030204" pitchFamily="34" charset="0"/>
              </a:rPr>
              <a:t>Konflikter</a:t>
            </a:r>
          </a:p>
          <a:p>
            <a:pPr marL="0" indent="0" algn="ctr">
              <a:buNone/>
            </a:pPr>
            <a:r>
              <a:rPr lang="nb-NO" sz="2800">
                <a:latin typeface="Calibri" panose="020F0502020204030204" pitchFamily="34" charset="0"/>
              </a:rPr>
              <a:t>Ulike krav</a:t>
            </a:r>
          </a:p>
          <a:p>
            <a:pPr marL="0" indent="0" algn="ctr">
              <a:buNone/>
            </a:pPr>
            <a:r>
              <a:rPr lang="nb-NO" sz="2800">
                <a:latin typeface="Calibri" panose="020F0502020204030204" pitchFamily="34" charset="0"/>
              </a:rPr>
              <a:t>Sykefravær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" b="11529"/>
          <a:stretch/>
        </p:blipFill>
        <p:spPr>
          <a:xfrm>
            <a:off x="5180806" y="2060848"/>
            <a:ext cx="3700462" cy="3024336"/>
          </a:xfrm>
        </p:spPr>
      </p:pic>
    </p:spTree>
    <p:extLst>
      <p:ext uri="{BB962C8B-B14F-4D97-AF65-F5344CB8AC3E}">
        <p14:creationId xmlns:p14="http://schemas.microsoft.com/office/powerpoint/2010/main" val="251152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Oppsigelser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sz="280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Skal sendes til regionskontoret umiddelbart.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Frist for å kreve forhandlinger er 2 uker etter at oppsigelsen ble mottatt.</a:t>
            </a:r>
          </a:p>
          <a:p>
            <a:endParaRPr lang="nb-NO" sz="2800">
              <a:latin typeface="Calibri" panose="020F0502020204030204" pitchFamily="34" charset="0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87" y="1628800"/>
            <a:ext cx="43053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Etiske dilemmaer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2360877"/>
            <a:ext cx="3902075" cy="2601383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57056" y="1811338"/>
            <a:ext cx="3525019" cy="3700462"/>
          </a:xfrm>
        </p:spPr>
        <p:txBody>
          <a:bodyPr/>
          <a:lstStyle/>
          <a:p>
            <a:endParaRPr lang="nb-NO">
              <a:latin typeface="Calibri" panose="020F0502020204030204" pitchFamily="34" charset="0"/>
            </a:endParaRPr>
          </a:p>
          <a:p>
            <a:r>
              <a:rPr lang="nb-NO">
                <a:latin typeface="Calibri" panose="020F0502020204030204" pitchFamily="34" charset="0"/>
              </a:rPr>
              <a:t>Etikk</a:t>
            </a:r>
          </a:p>
          <a:p>
            <a:r>
              <a:rPr lang="nb-NO">
                <a:latin typeface="Calibri" panose="020F0502020204030204" pitchFamily="34" charset="0"/>
              </a:rPr>
              <a:t>Habilitet</a:t>
            </a:r>
          </a:p>
          <a:p>
            <a:r>
              <a:rPr lang="nb-NO">
                <a:latin typeface="Calibri" panose="020F0502020204030204" pitchFamily="34" charset="0"/>
              </a:rPr>
              <a:t>Taushetsplikt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78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585000" y="2160000"/>
            <a:ext cx="3488415" cy="209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742950">
              <a:lnSpc>
                <a:spcPct val="89000"/>
              </a:lnSpc>
              <a:spcAft>
                <a:spcPts val="600"/>
              </a:spcAft>
            </a:pPr>
            <a:r>
              <a:rPr lang="nb-NO" sz="3250">
                <a:ln w="19050">
                  <a:solidFill>
                    <a:schemeClr val="tx1"/>
                  </a:solidFill>
                </a:ln>
                <a:solidFill>
                  <a:srgbClr val="051C2C"/>
                </a:solidFill>
                <a:latin typeface="+mj-lt"/>
                <a:ea typeface="+mj-ea"/>
                <a:cs typeface="+mj-cs"/>
              </a:rPr>
              <a:t>Møtevirksomhet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52AA13E-6126-0AE9-FC08-3820B8A28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000" y="4320001"/>
            <a:ext cx="3488415" cy="108623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16" r="24947" b="-1"/>
          <a:stretch/>
        </p:blipFill>
        <p:spPr>
          <a:xfrm>
            <a:off x="4333732" y="10"/>
            <a:ext cx="5572268" cy="6857990"/>
          </a:xfrm>
          <a:custGeom>
            <a:avLst/>
            <a:gdLst>
              <a:gd name="connsiteX0" fmla="*/ 41006 w 6858176"/>
              <a:gd name="connsiteY0" fmla="*/ 0 h 6858000"/>
              <a:gd name="connsiteX1" fmla="*/ 6858176 w 6858176"/>
              <a:gd name="connsiteY1" fmla="*/ 0 h 6858000"/>
              <a:gd name="connsiteX2" fmla="*/ 6858176 w 6858176"/>
              <a:gd name="connsiteY2" fmla="*/ 6858000 h 6858000"/>
              <a:gd name="connsiteX3" fmla="*/ 873936 w 6858176"/>
              <a:gd name="connsiteY3" fmla="*/ 6858000 h 6858000"/>
              <a:gd name="connsiteX4" fmla="*/ 41006 w 685817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176" h="6858000">
                <a:moveTo>
                  <a:pt x="41006" y="0"/>
                </a:moveTo>
                <a:lnTo>
                  <a:pt x="6858176" y="0"/>
                </a:lnTo>
                <a:lnTo>
                  <a:pt x="6858176" y="6858000"/>
                </a:lnTo>
                <a:lnTo>
                  <a:pt x="873936" y="6858000"/>
                </a:lnTo>
                <a:cubicBezTo>
                  <a:pt x="169142" y="4644359"/>
                  <a:pt x="-113404" y="2317991"/>
                  <a:pt x="41006" y="0"/>
                </a:cubicBezTo>
                <a:close/>
              </a:path>
            </a:pathLst>
          </a:cu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DE51864-AF33-CAFC-7811-FB109F82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000" y="6161026"/>
            <a:ext cx="6869195" cy="29158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E631E2-C257-C15B-0875-F1CB6291B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458" y="6161026"/>
            <a:ext cx="1296987" cy="291589"/>
          </a:xfrm>
        </p:spPr>
        <p:txBody>
          <a:bodyPr/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4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33AFEA-A867-2E05-6E2F-5DF026A1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>
                <a:latin typeface="Calibri" panose="020F0502020204030204" pitchFamily="34" charset="0"/>
                <a:cs typeface="Calibri" panose="020F0502020204030204" pitchFamily="34" charset="0"/>
              </a:rPr>
              <a:t>Hvilke møter tenker du at du vil møte i som tillitsvalgte?</a:t>
            </a:r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C009866-8609-C5B4-16C4-A2A937FF6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4061" y="1628800"/>
            <a:ext cx="6522127" cy="4335297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1736A5-823D-4206-C169-0926F560B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81210C-0ACC-4D2A-44E5-2DB6BF767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6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7928D8-38F3-CE37-272A-3A63428B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574675"/>
            <a:ext cx="8034337" cy="7921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5C9E00-DC72-C186-0EE2-23FAC11AC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525" y="1811338"/>
            <a:ext cx="3902075" cy="3700462"/>
          </a:xfrm>
        </p:spPr>
        <p:txBody>
          <a:bodyPr/>
          <a:lstStyle/>
          <a:p>
            <a:r>
              <a:rPr lang="nb-NO" b="1">
                <a:latin typeface="Calibri"/>
                <a:cs typeface="Calibri"/>
              </a:rPr>
              <a:t>Møteinnkalling</a:t>
            </a:r>
            <a:endParaRPr lang="en-US">
              <a:ea typeface="+mn-lt"/>
              <a:cs typeface="+mn-lt"/>
            </a:endParaRPr>
          </a:p>
          <a:p>
            <a:pPr lvl="1" indent="-271145">
              <a:buFont typeface="Arial,Sans-Serif"/>
            </a:pPr>
            <a:r>
              <a:rPr lang="nb-NO">
                <a:latin typeface="Calibri"/>
                <a:cs typeface="Calibri"/>
              </a:rPr>
              <a:t>Av hvem?</a:t>
            </a:r>
            <a:endParaRPr lang="en-US">
              <a:ea typeface="+mn-lt"/>
              <a:cs typeface="+mn-lt"/>
            </a:endParaRPr>
          </a:p>
          <a:p>
            <a:pPr lvl="1" indent="-271145">
              <a:buFont typeface="Arial,Sans-Serif"/>
            </a:pPr>
            <a:r>
              <a:rPr lang="nb-NO">
                <a:latin typeface="Calibri"/>
                <a:cs typeface="Calibri"/>
              </a:rPr>
              <a:t>Med hvem?</a:t>
            </a:r>
            <a:endParaRPr lang="en-US">
              <a:ea typeface="+mn-lt"/>
              <a:cs typeface="+mn-lt"/>
            </a:endParaRPr>
          </a:p>
          <a:p>
            <a:pPr lvl="1" indent="-271145">
              <a:buFont typeface="Arial,Sans-Serif"/>
            </a:pPr>
            <a:r>
              <a:rPr lang="nb-NO">
                <a:latin typeface="Calibri"/>
                <a:cs typeface="Calibri"/>
              </a:rPr>
              <a:t>Saksliste?</a:t>
            </a:r>
            <a:endParaRPr lang="en-US">
              <a:ea typeface="+mn-lt"/>
              <a:cs typeface="+mn-lt"/>
            </a:endParaRPr>
          </a:p>
          <a:p>
            <a:pPr lvl="1" indent="-271145">
              <a:buFont typeface="Arial,Sans-Serif"/>
            </a:pPr>
            <a:r>
              <a:rPr lang="nb-NO">
                <a:latin typeface="Calibri"/>
                <a:cs typeface="Calibri"/>
              </a:rPr>
              <a:t>Forberedelse</a:t>
            </a:r>
            <a:endParaRPr lang="en-US">
              <a:ea typeface="+mn-lt"/>
              <a:cs typeface="+mn-lt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A5C27D3-6362-45D9-EA70-EC4E3C39C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20" y="1811338"/>
            <a:ext cx="3844634" cy="3700462"/>
          </a:xfrm>
          <a:prstGeom prst="rect">
            <a:avLst/>
          </a:prstGeo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B15F8D9C-88AF-4507-83D7-213CE48315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30458" y="6161026"/>
            <a:ext cx="1296987" cy="291589"/>
          </a:xfrm>
        </p:spPr>
        <p:txBody>
          <a:bodyPr/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2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B21A8-FE06-3524-3519-F3312E68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550"/>
              <a:t>                                  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BB0A38-2F9F-B1CE-957F-9A35799F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00" y="1181636"/>
            <a:ext cx="8753242" cy="4747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1610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250" b="1">
                <a:solidFill>
                  <a:schemeClr val="bg1"/>
                </a:solidFill>
                <a:latin typeface="Calibri"/>
                <a:cs typeface="Calibri"/>
              </a:rPr>
              <a:t>Kunnskap om </a:t>
            </a:r>
            <a:endParaRPr lang="en-US" sz="2250">
              <a:solidFill>
                <a:schemeClr val="bg1"/>
              </a:solidFill>
              <a:ea typeface="+mn-lt"/>
              <a:cs typeface="+mn-lt"/>
            </a:endParaRPr>
          </a:p>
          <a:p>
            <a:pPr marL="181610" lvl="1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250">
                <a:solidFill>
                  <a:srgbClr val="000000"/>
                </a:solidFill>
                <a:latin typeface="Calibri"/>
                <a:cs typeface="Calibri"/>
              </a:rPr>
              <a:t>Rollen som tillitsvalgt</a:t>
            </a:r>
            <a:endParaRPr lang="en-US" sz="2250">
              <a:ea typeface="+mn-lt"/>
              <a:cs typeface="+mn-lt"/>
            </a:endParaRPr>
          </a:p>
          <a:p>
            <a:pPr marL="181610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2250">
              <a:ea typeface="+mn-lt"/>
              <a:cs typeface="+mn-lt"/>
            </a:endParaRPr>
          </a:p>
          <a:p>
            <a:pPr marL="181610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250" b="1">
                <a:solidFill>
                  <a:schemeClr val="bg1"/>
                </a:solidFill>
                <a:latin typeface="Calibri"/>
                <a:cs typeface="Calibri"/>
              </a:rPr>
              <a:t>Kjennskap til</a:t>
            </a:r>
            <a:endParaRPr lang="en-US" sz="2250">
              <a:solidFill>
                <a:schemeClr val="bg1"/>
              </a:solidFill>
              <a:ea typeface="+mn-lt"/>
              <a:cs typeface="+mn-lt"/>
            </a:endParaRPr>
          </a:p>
          <a:p>
            <a:pPr marL="181610" lvl="1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250">
                <a:solidFill>
                  <a:srgbClr val="000000"/>
                </a:solidFill>
                <a:latin typeface="Calibri"/>
                <a:cs typeface="Calibri"/>
              </a:rPr>
              <a:t>Regelverk i arbeidslivet</a:t>
            </a:r>
            <a:endParaRPr lang="en-US" sz="2250">
              <a:ea typeface="+mn-lt"/>
              <a:cs typeface="+mn-lt"/>
            </a:endParaRPr>
          </a:p>
          <a:p>
            <a:pPr marL="181610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2250">
              <a:ea typeface="+mn-lt"/>
              <a:cs typeface="+mn-lt"/>
            </a:endParaRPr>
          </a:p>
          <a:p>
            <a:pPr marL="181610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250" b="1">
                <a:solidFill>
                  <a:schemeClr val="bg1"/>
                </a:solidFill>
                <a:latin typeface="Calibri"/>
                <a:cs typeface="Calibri"/>
              </a:rPr>
              <a:t>Trening i</a:t>
            </a:r>
            <a:endParaRPr lang="en-US" sz="2250">
              <a:solidFill>
                <a:schemeClr val="bg1"/>
              </a:solidFill>
              <a:ea typeface="+mn-lt"/>
              <a:cs typeface="+mn-lt"/>
            </a:endParaRPr>
          </a:p>
          <a:p>
            <a:pPr marL="181610" lvl="1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250">
                <a:solidFill>
                  <a:srgbClr val="000000"/>
                </a:solidFill>
                <a:latin typeface="Calibri"/>
                <a:cs typeface="Calibri"/>
              </a:rPr>
              <a:t>Medlemspleie og verving</a:t>
            </a:r>
            <a:endParaRPr lang="en-US" sz="2250">
              <a:ea typeface="+mn-lt"/>
              <a:cs typeface="+mn-lt"/>
            </a:endParaRPr>
          </a:p>
          <a:p>
            <a:pPr marL="181610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2250">
              <a:solidFill>
                <a:schemeClr val="bg1"/>
              </a:solidFill>
              <a:ea typeface="+mn-lt"/>
              <a:cs typeface="+mn-lt"/>
            </a:endParaRPr>
          </a:p>
          <a:p>
            <a:pPr marL="181610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250" b="1">
                <a:solidFill>
                  <a:schemeClr val="bg1"/>
                </a:solidFill>
                <a:latin typeface="Calibri"/>
                <a:cs typeface="Calibri"/>
              </a:rPr>
              <a:t>Trygghet i</a:t>
            </a:r>
            <a:endParaRPr lang="en-US" sz="2250">
              <a:solidFill>
                <a:schemeClr val="bg1"/>
              </a:solidFill>
              <a:ea typeface="+mn-lt"/>
              <a:cs typeface="+mn-lt"/>
            </a:endParaRPr>
          </a:p>
          <a:p>
            <a:pPr marL="181610" lvl="1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250">
                <a:solidFill>
                  <a:srgbClr val="000000"/>
                </a:solidFill>
                <a:latin typeface="Calibri"/>
                <a:cs typeface="Calibri"/>
              </a:rPr>
              <a:t>Rollen som tillitsvalgt</a:t>
            </a:r>
            <a:endParaRPr lang="en-US" sz="2250">
              <a:ea typeface="+mn-lt"/>
              <a:cs typeface="+mn-lt"/>
            </a:endParaRPr>
          </a:p>
          <a:p>
            <a:pPr marL="181610" indent="-18161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2250" b="1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8FACAD9-AB08-1F3A-E198-15396B434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/>
              <a:t>   </a:t>
            </a:r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FA2A005-DA6B-E166-4285-A8EABC189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686F286-A98B-95B3-368E-75E0DDDD8971}"/>
              </a:ext>
            </a:extLst>
          </p:cNvPr>
          <p:cNvSpPr txBox="1"/>
          <p:nvPr/>
        </p:nvSpPr>
        <p:spPr>
          <a:xfrm>
            <a:off x="5662404" y="648489"/>
            <a:ext cx="3862596" cy="5561023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r>
              <a:rPr lang="nb-NO" sz="23900" b="1">
                <a:solidFill>
                  <a:schemeClr val="bg1">
                    <a:lumMod val="95000"/>
                  </a:schemeClr>
                </a:solidFill>
                <a:latin typeface="Segoe UI"/>
                <a:ea typeface="Segoe UI" panose="020B0502040204020203" pitchFamily="34" charset="0"/>
                <a:cs typeface="Segoe UI"/>
              </a:rPr>
              <a:t>Mål</a:t>
            </a:r>
          </a:p>
        </p:txBody>
      </p:sp>
    </p:spTree>
    <p:extLst>
      <p:ext uri="{BB962C8B-B14F-4D97-AF65-F5344CB8AC3E}">
        <p14:creationId xmlns:p14="http://schemas.microsoft.com/office/powerpoint/2010/main" val="423468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520" y="692696"/>
            <a:ext cx="6238453" cy="4554506"/>
          </a:xfrm>
        </p:spPr>
        <p:txBody>
          <a:bodyPr/>
          <a:lstStyle/>
          <a:p>
            <a:pPr marL="268605" lvl="1" indent="0">
              <a:buNone/>
            </a:pPr>
            <a:r>
              <a:rPr lang="nb-NO" sz="2800">
                <a:latin typeface="Calibri" panose="020F0502020204030204" pitchFamily="34" charset="0"/>
              </a:rPr>
              <a:t>Gjennomføring</a:t>
            </a:r>
            <a:endParaRPr lang="nb-NO"/>
          </a:p>
          <a:p>
            <a:pPr lvl="2" indent="-264795"/>
            <a:r>
              <a:rPr lang="nb-NO" sz="2800">
                <a:latin typeface="Calibri" panose="020F0502020204030204" pitchFamily="34" charset="0"/>
              </a:rPr>
              <a:t>Informasjon</a:t>
            </a:r>
            <a:endParaRPr lang="nb-NO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264795"/>
            <a:r>
              <a:rPr lang="nb-NO" sz="2800">
                <a:latin typeface="Calibri" panose="020F0502020204030204" pitchFamily="34" charset="0"/>
              </a:rPr>
              <a:t>Drøfting</a:t>
            </a:r>
            <a:endParaRPr lang="nb-NO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264795"/>
            <a:r>
              <a:rPr lang="nb-NO" sz="2800">
                <a:latin typeface="Calibri" panose="020F0502020204030204" pitchFamily="34" charset="0"/>
              </a:rPr>
              <a:t>Forhandling</a:t>
            </a:r>
            <a:endParaRPr lang="nb-NO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605" lvl="1" indent="0">
              <a:buNone/>
            </a:pPr>
            <a:r>
              <a:rPr lang="nb-NO" sz="2800">
                <a:latin typeface="Calibri" panose="020F0502020204030204" pitchFamily="34" charset="0"/>
              </a:rPr>
              <a:t>Særmøter</a:t>
            </a:r>
            <a:endParaRPr lang="nb-NO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605" lvl="1" indent="0">
              <a:buNone/>
            </a:pPr>
            <a:r>
              <a:rPr lang="nb-NO" sz="2800">
                <a:latin typeface="Calibri" panose="020F0502020204030204" pitchFamily="34" charset="0"/>
              </a:rPr>
              <a:t>Referat – Protokoll?</a:t>
            </a:r>
            <a:endParaRPr lang="nb-NO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80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1916832"/>
            <a:ext cx="6281936" cy="62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6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673080" y="1451902"/>
            <a:ext cx="3423419" cy="3949451"/>
          </a:xfrm>
        </p:spPr>
        <p:txBody>
          <a:bodyPr/>
          <a:lstStyle/>
          <a:p>
            <a:pPr marL="0" indent="0">
              <a:buNone/>
            </a:pPr>
            <a:r>
              <a:rPr lang="nb-NO" sz="2800">
                <a:latin typeface="Calibri" panose="020F0502020204030204" pitchFamily="34" charset="0"/>
              </a:rPr>
              <a:t>Du innkaller til et møte</a:t>
            </a:r>
          </a:p>
          <a:p>
            <a:pPr lvl="1"/>
            <a:r>
              <a:rPr lang="nb-NO" sz="2800">
                <a:latin typeface="Calibri" panose="020F0502020204030204" pitchFamily="34" charset="0"/>
              </a:rPr>
              <a:t>……</a:t>
            </a:r>
          </a:p>
          <a:p>
            <a:pPr lvl="1"/>
            <a:r>
              <a:rPr lang="nb-NO" sz="2800">
                <a:latin typeface="Calibri" panose="020F0502020204030204" pitchFamily="34" charset="0"/>
              </a:rPr>
              <a:t>……</a:t>
            </a:r>
          </a:p>
          <a:p>
            <a:pPr lvl="1"/>
            <a:r>
              <a:rPr lang="nb-NO" sz="2800">
                <a:latin typeface="Calibri" panose="020F0502020204030204" pitchFamily="34" charset="0"/>
              </a:rPr>
              <a:t>……</a:t>
            </a:r>
          </a:p>
          <a:p>
            <a:pPr lvl="1"/>
            <a:endParaRPr lang="nb-NO" sz="2800">
              <a:latin typeface="Calibri" panose="020F0502020204030204" pitchFamily="34" charset="0"/>
            </a:endParaRPr>
          </a:p>
          <a:p>
            <a:r>
              <a:rPr lang="nb-NO" sz="2800">
                <a:latin typeface="Calibri" panose="020F0502020204030204" pitchFamily="34" charset="0"/>
              </a:rPr>
              <a:t>Hva må du tenke på?</a:t>
            </a:r>
          </a:p>
          <a:p>
            <a:pPr marL="0" indent="0">
              <a:buNone/>
            </a:pPr>
            <a:endParaRPr lang="nb-NO" sz="28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29525"/>
          <a:stretch/>
        </p:blipFill>
        <p:spPr>
          <a:xfrm>
            <a:off x="0" y="-2372"/>
            <a:ext cx="5112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9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b-NO" sz="3000" b="0">
                <a:solidFill>
                  <a:srgbClr val="3DB7E4"/>
                </a:solidFill>
                <a:latin typeface="Calibri" panose="020F0502020204030204" pitchFamily="34" charset="0"/>
              </a:rPr>
              <a:t>Deltakelse i råd og utvalg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5525" y="1900089"/>
            <a:ext cx="7956550" cy="3057822"/>
          </a:xfrm>
        </p:spPr>
        <p:txBody>
          <a:bodyPr/>
          <a:lstStyle/>
          <a:p>
            <a:pPr marL="0" indent="0" algn="ctr">
              <a:buNone/>
            </a:pPr>
            <a:r>
              <a:rPr lang="nb-NO" sz="2800" b="1">
                <a:latin typeface="Calibri" panose="020F0502020204030204" pitchFamily="34" charset="0"/>
              </a:rPr>
              <a:t>Partssammensatte utvalg: </a:t>
            </a:r>
            <a:r>
              <a:rPr lang="nb-NO" sz="2800">
                <a:latin typeface="Calibri" panose="020F0502020204030204" pitchFamily="34" charset="0"/>
              </a:rPr>
              <a:t>Delta kan ha/ta observatørroller selv om vi ikke har representasjon.</a:t>
            </a:r>
          </a:p>
          <a:p>
            <a:pPr marL="457200" lvl="1" indent="0" algn="ctr">
              <a:buNone/>
            </a:pPr>
            <a:endParaRPr lang="nb-NO" sz="2800">
              <a:latin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nb-NO" sz="2800" b="1">
                <a:latin typeface="Calibri" panose="020F0502020204030204" pitchFamily="34" charset="0"/>
              </a:rPr>
              <a:t>Andre aktuelle råd og utvalg</a:t>
            </a:r>
          </a:p>
        </p:txBody>
      </p:sp>
    </p:spTree>
    <p:extLst>
      <p:ext uri="{BB962C8B-B14F-4D97-AF65-F5344CB8AC3E}">
        <p14:creationId xmlns:p14="http://schemas.microsoft.com/office/powerpoint/2010/main" val="268570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600" y="-387424"/>
            <a:ext cx="8675911" cy="1584176"/>
          </a:xfrm>
        </p:spPr>
        <p:txBody>
          <a:bodyPr/>
          <a:lstStyle/>
          <a:p>
            <a:pPr eaLnBrk="1" hangingPunct="1"/>
            <a:r>
              <a:rPr lang="nb-NO" altLang="nb-NO" sz="3200">
                <a:solidFill>
                  <a:srgbClr val="0096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Analyser egen arbeidssituasjon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0992" y="1196752"/>
            <a:ext cx="4823990" cy="504056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nb-NO" altLang="nb-NO" sz="2800">
                <a:latin typeface="Calibri" panose="020F0502020204030204" pitchFamily="34" charset="0"/>
                <a:cs typeface="Calibri" panose="020F0502020204030204" pitchFamily="34" charset="0"/>
              </a:rPr>
              <a:t>Hva bruker du tiden til?</a:t>
            </a:r>
          </a:p>
          <a:p>
            <a:pPr eaLnBrk="1" hangingPunct="1">
              <a:buFontTx/>
              <a:buChar char="•"/>
            </a:pPr>
            <a:r>
              <a:rPr lang="nb-NO" altLang="nb-NO" sz="2800">
                <a:latin typeface="Calibri" panose="020F0502020204030204" pitchFamily="34" charset="0"/>
                <a:cs typeface="Calibri" panose="020F0502020204030204" pitchFamily="34" charset="0"/>
              </a:rPr>
              <a:t>Hvor henter du energi?</a:t>
            </a:r>
          </a:p>
          <a:p>
            <a:pPr eaLnBrk="1" hangingPunct="1">
              <a:buFontTx/>
              <a:buChar char="•"/>
            </a:pPr>
            <a:r>
              <a:rPr lang="nb-NO" altLang="nb-NO" sz="2800">
                <a:latin typeface="Calibri" panose="020F0502020204030204" pitchFamily="34" charset="0"/>
                <a:cs typeface="Calibri" panose="020F0502020204030204" pitchFamily="34" charset="0"/>
              </a:rPr>
              <a:t>Hva tapper deg for energi og demotiverer deg?</a:t>
            </a:r>
          </a:p>
          <a:p>
            <a:pPr eaLnBrk="1" hangingPunct="1">
              <a:buFontTx/>
              <a:buChar char="•"/>
            </a:pPr>
            <a:r>
              <a:rPr lang="nb-NO" altLang="nb-NO" sz="2800">
                <a:latin typeface="Calibri" panose="020F0502020204030204" pitchFamily="34" charset="0"/>
                <a:cs typeface="Calibri" panose="020F0502020204030204" pitchFamily="34" charset="0"/>
              </a:rPr>
              <a:t>Hva er dine styrker?</a:t>
            </a:r>
          </a:p>
          <a:p>
            <a:pPr eaLnBrk="1" hangingPunct="1">
              <a:buFontTx/>
              <a:buChar char="•"/>
            </a:pPr>
            <a:r>
              <a:rPr lang="nb-NO" altLang="nb-NO" sz="2800">
                <a:latin typeface="Calibri" panose="020F0502020204030204" pitchFamily="34" charset="0"/>
                <a:cs typeface="Calibri" panose="020F0502020204030204" pitchFamily="34" charset="0"/>
              </a:rPr>
              <a:t>Hvor har du dine svakheter?</a:t>
            </a:r>
          </a:p>
          <a:p>
            <a:pPr eaLnBrk="1" hangingPunct="1">
              <a:buFontTx/>
              <a:buChar char="•"/>
            </a:pPr>
            <a:r>
              <a:rPr lang="nb-NO" altLang="nb-NO" sz="2800">
                <a:latin typeface="Calibri" panose="020F0502020204030204" pitchFamily="34" charset="0"/>
                <a:cs typeface="Calibri" panose="020F0502020204030204" pitchFamily="34" charset="0"/>
              </a:rPr>
              <a:t>Hva bidrar du med til dine omgivelser?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2060848"/>
            <a:ext cx="4443019" cy="26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2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291611-98A1-CFF5-FBE9-0548A095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B6C098-F56A-23AF-8543-01BC678B6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/>
              <a:t>Tillitsvalgtes ansvar og oppgaver</a:t>
            </a:r>
          </a:p>
          <a:p>
            <a:r>
              <a:rPr lang="nb-NO" b="1"/>
              <a:t>Hovedavtalens bestemmelser</a:t>
            </a:r>
          </a:p>
          <a:p>
            <a:r>
              <a:rPr lang="nb-NO" b="1"/>
              <a:t>Partenes rettigheter og plikter</a:t>
            </a:r>
          </a:p>
          <a:p>
            <a:r>
              <a:rPr lang="nb-NO" b="1"/>
              <a:t>Rammebetingelser</a:t>
            </a:r>
          </a:p>
          <a:p>
            <a:r>
              <a:rPr lang="nb-NO" b="1"/>
              <a:t>Sakshåndtering</a:t>
            </a:r>
          </a:p>
          <a:p>
            <a:r>
              <a:rPr lang="nb-NO" b="1"/>
              <a:t>Møtevirksomhet</a:t>
            </a:r>
          </a:p>
          <a:p>
            <a:r>
              <a:rPr lang="nb-NO" b="1"/>
              <a:t>Råd og utvalg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D285271-275F-D098-D751-56A730B1E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82F4AC-7882-B920-99ED-174585704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0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3B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b-NO" sz="3000" b="0">
                <a:solidFill>
                  <a:srgbClr val="3DB7E4"/>
                </a:solidFill>
                <a:latin typeface="Calibri" panose="020F0502020204030204" pitchFamily="34" charset="0"/>
              </a:rPr>
              <a:t>To typer tillitsvalgte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nb-NO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 b="1">
                <a:latin typeface="Calibri" panose="020F0502020204030204" pitchFamily="34" charset="0"/>
              </a:rPr>
              <a:t>Tillitsvalgt etter Deltas vedtekter</a:t>
            </a:r>
          </a:p>
          <a:p>
            <a:pPr marL="0" indent="0" algn="ctr">
              <a:buNone/>
            </a:pPr>
            <a:endParaRPr lang="nb-NO" b="1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 b="1">
                <a:latin typeface="Calibri" panose="020F0502020204030204" pitchFamily="34" charset="0"/>
              </a:rPr>
              <a:t>Organisasjonstillitsvalgt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nb-NO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 b="1">
                <a:latin typeface="Calibri" panose="020F0502020204030204" pitchFamily="34" charset="0"/>
              </a:rPr>
              <a:t>Tillitsvalgt etter Hovedavtalen</a:t>
            </a:r>
          </a:p>
          <a:p>
            <a:pPr marL="0" indent="0">
              <a:buNone/>
            </a:pPr>
            <a:endParaRPr lang="nb-NO" b="1">
              <a:latin typeface="Calibri" panose="020F0502020204030204" pitchFamily="34" charset="0"/>
            </a:endParaRPr>
          </a:p>
          <a:p>
            <a:pPr marL="342900" lvl="1" indent="0" algn="ctr">
              <a:buNone/>
            </a:pPr>
            <a:r>
              <a:rPr lang="nb-NO" sz="2800" b="1">
                <a:latin typeface="Calibri" panose="020F0502020204030204" pitchFamily="34" charset="0"/>
              </a:rPr>
              <a:t>Avtaletillitsvalgt</a:t>
            </a:r>
          </a:p>
        </p:txBody>
      </p:sp>
    </p:spTree>
    <p:extLst>
      <p:ext uri="{BB962C8B-B14F-4D97-AF65-F5344CB8AC3E}">
        <p14:creationId xmlns:p14="http://schemas.microsoft.com/office/powerpoint/2010/main" val="284074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Tillitsvalgtes ansvar og oppgaver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sz="280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Ivareta medlemmenes interesser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Medlemskontakt- og oppfølging</a:t>
            </a:r>
          </a:p>
          <a:p>
            <a:pPr>
              <a:buFont typeface="Arial" panose="020B0604020202020204" pitchFamily="34" charset="0"/>
              <a:buChar char="•"/>
            </a:pPr>
            <a:endParaRPr lang="nb-NO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800" b="1">
                <a:latin typeface="Calibri" panose="020F0502020204030204" pitchFamily="34" charset="0"/>
              </a:rPr>
              <a:t>Hva betyr dette for deg?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360471"/>
            <a:ext cx="3902075" cy="2602196"/>
          </a:xfrm>
        </p:spPr>
      </p:pic>
    </p:spTree>
    <p:extLst>
      <p:ext uri="{BB962C8B-B14F-4D97-AF65-F5344CB8AC3E}">
        <p14:creationId xmlns:p14="http://schemas.microsoft.com/office/powerpoint/2010/main" val="231041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Medbestemmelse, medinnflytelse og samarbeid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80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2800">
              <a:latin typeface="Calibri" panose="020F0502020204030204" pitchFamily="34" charset="0"/>
            </a:endParaRPr>
          </a:p>
          <a:p>
            <a:r>
              <a:rPr lang="nb-NO" sz="2800">
                <a:latin typeface="Calibri" panose="020F0502020204030204" pitchFamily="34" charset="0"/>
              </a:rPr>
              <a:t>Regulert i Hovedavtalen</a:t>
            </a:r>
          </a:p>
          <a:p>
            <a:endParaRPr lang="nb-NO" sz="2800">
              <a:latin typeface="Calibri" panose="020F0502020204030204" pitchFamily="34" charset="0"/>
            </a:endParaRPr>
          </a:p>
          <a:p>
            <a:r>
              <a:rPr lang="nb-NO" sz="2800">
                <a:latin typeface="Calibri" panose="020F0502020204030204" pitchFamily="34" charset="0"/>
              </a:rPr>
              <a:t>Hovedavtalens formålsparagraf</a:t>
            </a:r>
          </a:p>
          <a:p>
            <a:pPr marL="0" indent="0" algn="ctr">
              <a:buNone/>
            </a:pPr>
            <a:endParaRPr lang="nb-NO" sz="2800">
              <a:latin typeface="Calibri" panose="020F0502020204030204" pitchFamily="34" charset="0"/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946">
            <a:off x="5173950" y="2224645"/>
            <a:ext cx="3902075" cy="3254155"/>
          </a:xfrm>
        </p:spPr>
      </p:pic>
    </p:spTree>
    <p:extLst>
      <p:ext uri="{BB962C8B-B14F-4D97-AF65-F5344CB8AC3E}">
        <p14:creationId xmlns:p14="http://schemas.microsoft.com/office/powerpoint/2010/main" val="112930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Arbeidsgivers plikter </a:t>
            </a:r>
            <a:b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</a:br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overfor tillitsvalgte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36976" y="1811338"/>
            <a:ext cx="4464495" cy="3700462"/>
          </a:xfrm>
        </p:spPr>
        <p:txBody>
          <a:bodyPr/>
          <a:lstStyle/>
          <a:p>
            <a:pPr algn="ctr"/>
            <a:endParaRPr lang="nb-NO" sz="280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nb-NO" sz="280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 sz="2800">
                <a:latin typeface="Calibri" panose="020F0502020204030204" pitchFamily="34" charset="0"/>
              </a:rPr>
              <a:t>Slå opp i din hovedavtale og </a:t>
            </a:r>
            <a:r>
              <a:rPr lang="nb-NO" sz="2800" b="1">
                <a:latin typeface="Calibri" panose="020F0502020204030204" pitchFamily="34" charset="0"/>
              </a:rPr>
              <a:t>noter punktvis </a:t>
            </a:r>
            <a:r>
              <a:rPr lang="nb-NO" sz="2800">
                <a:latin typeface="Calibri" panose="020F0502020204030204" pitchFamily="34" charset="0"/>
              </a:rPr>
              <a:t>hva som står om </a:t>
            </a:r>
            <a:r>
              <a:rPr lang="nb-NO" sz="2800" b="1">
                <a:latin typeface="Calibri" panose="020F0502020204030204" pitchFamily="34" charset="0"/>
              </a:rPr>
              <a:t>arbeidsgivers plikter </a:t>
            </a:r>
            <a:r>
              <a:rPr lang="nb-NO" sz="2800">
                <a:latin typeface="Calibri" panose="020F0502020204030204" pitchFamily="34" charset="0"/>
              </a:rPr>
              <a:t>når det gjelder de tillitsvalgte.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2071715"/>
            <a:ext cx="2880320" cy="31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0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9650" y="346839"/>
            <a:ext cx="7886700" cy="1325563"/>
          </a:xfrm>
        </p:spPr>
        <p:txBody>
          <a:bodyPr anchor="ctr">
            <a:noAutofit/>
          </a:bodyPr>
          <a:lstStyle/>
          <a:p>
            <a:pPr algn="ctr"/>
            <a:r>
              <a:rPr lang="nb-NO" sz="4800" dirty="0">
                <a:solidFill>
                  <a:srgbClr val="3DB7E4"/>
                </a:solidFill>
                <a:latin typeface="Calibri" panose="020F0502020204030204" pitchFamily="34" charset="0"/>
              </a:rPr>
              <a:t>Arbeidsgivers plikter</a:t>
            </a:r>
            <a:b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</a:br>
            <a:r>
              <a:rPr lang="nb-NO" sz="4800" dirty="0">
                <a:solidFill>
                  <a:srgbClr val="3DB7E4"/>
                </a:solidFill>
                <a:latin typeface="Calibri" panose="020F0502020204030204" pitchFamily="34" charset="0"/>
              </a:rPr>
              <a:t>overfor de tillitsvalgte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04927" y="1811338"/>
            <a:ext cx="4677147" cy="3700462"/>
          </a:xfrm>
          <a:ln>
            <a:noFill/>
          </a:ln>
        </p:spPr>
        <p:txBody>
          <a:bodyPr>
            <a:noAutofit/>
          </a:bodyPr>
          <a:lstStyle/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</a:rPr>
              <a:t>Påse at rettigheter og plikter overholdes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</a:rPr>
              <a:t>Avholde regelmessige informasjonsmøter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</a:rPr>
              <a:t>Informere, drøfte og ta de tillitsvalgte med på råd på et tidligst mulig tidspunkt</a:t>
            </a:r>
          </a:p>
          <a:p>
            <a:endParaRPr lang="nb-NO" sz="2800">
              <a:latin typeface="Calibri" panose="020F05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2071715"/>
            <a:ext cx="2880320" cy="31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3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Arbeidsgivers plikter</a:t>
            </a:r>
            <a:b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</a:br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overfor de tillitsvalgte</a:t>
            </a:r>
            <a:endParaRPr lang="nb-NO" sz="3000" b="0">
              <a:solidFill>
                <a:srgbClr val="3DB7E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25007" y="1811338"/>
            <a:ext cx="4176465" cy="3700462"/>
          </a:xfrm>
        </p:spPr>
        <p:txBody>
          <a:bodyPr/>
          <a:lstStyle/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Sende søkerliste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Gi omgående melding om nytilsettinger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Prioritere tiltak for et inkluderende arbeidsliv</a:t>
            </a:r>
          </a:p>
          <a:p>
            <a:pPr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b-NO" sz="2800">
                <a:latin typeface="Calibri" panose="020F0502020204030204" pitchFamily="34" charset="0"/>
              </a:rPr>
              <a:t>Skrive drøftingsreferat eller forhandlingsprotokoll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2071715"/>
            <a:ext cx="2880320" cy="31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77" y="548680"/>
            <a:ext cx="8675240" cy="890166"/>
          </a:xfrm>
        </p:spPr>
        <p:txBody>
          <a:bodyPr anchor="ctr"/>
          <a:lstStyle/>
          <a:p>
            <a:pPr algn="ctr"/>
            <a:r>
              <a:rPr lang="nb-NO" sz="4800">
                <a:solidFill>
                  <a:srgbClr val="3DB7E4"/>
                </a:solidFill>
                <a:latin typeface="Calibri" panose="020F0502020204030204" pitchFamily="34" charset="0"/>
              </a:rPr>
              <a:t>Tillitsvalgtes rettigheter og plikter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60911" y="1811338"/>
            <a:ext cx="4821163" cy="3700462"/>
          </a:xfrm>
        </p:spPr>
        <p:txBody>
          <a:bodyPr/>
          <a:lstStyle/>
          <a:p>
            <a:pPr marL="0" indent="0" algn="ctr">
              <a:buNone/>
            </a:pPr>
            <a:endParaRPr lang="nb-NO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nb-NO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>
                <a:latin typeface="Calibri" panose="020F0502020204030204" pitchFamily="34" charset="0"/>
              </a:rPr>
              <a:t>Slå opp i din hovedavtale og </a:t>
            </a:r>
            <a:r>
              <a:rPr lang="nb-NO" b="1">
                <a:latin typeface="Calibri" panose="020F0502020204030204" pitchFamily="34" charset="0"/>
              </a:rPr>
              <a:t>noter punktvis </a:t>
            </a:r>
            <a:r>
              <a:rPr lang="nb-NO">
                <a:latin typeface="Calibri" panose="020F0502020204030204" pitchFamily="34" charset="0"/>
              </a:rPr>
              <a:t>hva som står om </a:t>
            </a:r>
            <a:r>
              <a:rPr lang="nb-NO" b="1">
                <a:latin typeface="Calibri" panose="020F0502020204030204" pitchFamily="34" charset="0"/>
              </a:rPr>
              <a:t>tillitsvalgtes rettigheter og plikter </a:t>
            </a:r>
            <a:r>
              <a:rPr lang="nb-NO">
                <a:latin typeface="Calibri" panose="020F0502020204030204" pitchFamily="34" charset="0"/>
              </a:rPr>
              <a:t>med tanke på arbeidsgiver.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7" y="1811338"/>
            <a:ext cx="3253280" cy="36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7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67&quot;&gt;&lt;property id=&quot;20148&quot; value=&quot;5&quot;/&gt;&lt;property id=&quot;20300&quot; value=&quot;Slide 3&quot;/&gt;&lt;property id=&quot;20307&quot; value=&quot;260&quot;/&gt;&lt;/object&gt;&lt;object type=&quot;3&quot; unique_id=&quot;10103&quot;&gt;&lt;property id=&quot;20148&quot; value=&quot;5&quot;/&gt;&lt;property id=&quot;20300&quot; value=&quot;Slide 1&quot;/&gt;&lt;property id=&quot;20307&quot; value=&quot;261&quot;/&gt;&lt;/object&gt;&lt;object type=&quot;3&quot; unique_id=&quot;10196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al presentasjon opplaering">
  <a:themeElements>
    <a:clrScheme name="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ltamal">
  <a:themeElements>
    <a:clrScheme name="9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9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ltamal">
  <a:themeElements>
    <a:clrScheme name="10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0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ltamal">
  <a:themeElements>
    <a:clrScheme name="11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1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ltamal">
  <a:themeElements>
    <a:clrScheme name="12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2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ltamal">
  <a:themeElements>
    <a:clrScheme name="13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3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ltamal">
  <a:themeElements>
    <a:clrScheme name="14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4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ltamal">
  <a:themeElements>
    <a:clrScheme name="15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5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ltamal">
  <a:themeElements>
    <a:clrScheme name="16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6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ltamal">
  <a:themeElements>
    <a:clrScheme name="17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7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ltamal">
  <a:themeElements>
    <a:clrScheme name="18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8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killeside">
  <a:themeElements>
    <a:clrScheme name="Skilleside 1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3C69"/>
      </a:hlink>
      <a:folHlink>
        <a:srgbClr val="3DB7E4"/>
      </a:folHlink>
    </a:clrScheme>
    <a:fontScheme name="Skilles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illeside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illeside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ltamal">
  <a:themeElements>
    <a:clrScheme name="19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9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ltamal">
  <a:themeElements>
    <a:clrScheme name="20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20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Deltamal">
  <a:themeElements>
    <a:clrScheme name="1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ltamal">
  <a:themeElements>
    <a:clrScheme name="1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1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eskjæring">
  <a:themeElements>
    <a:clrScheme name="Custom 1">
      <a:dk1>
        <a:srgbClr val="0B2340"/>
      </a:dk1>
      <a:lt1>
        <a:srgbClr val="FFFFFF"/>
      </a:lt1>
      <a:dk2>
        <a:srgbClr val="3FB6E5"/>
      </a:dk2>
      <a:lt2>
        <a:srgbClr val="FEFFFE"/>
      </a:lt2>
      <a:accent1>
        <a:srgbClr val="0B2340"/>
      </a:accent1>
      <a:accent2>
        <a:srgbClr val="0284C9"/>
      </a:accent2>
      <a:accent3>
        <a:srgbClr val="8AD2E5"/>
      </a:accent3>
      <a:accent4>
        <a:srgbClr val="5CB8B1"/>
      </a:accent4>
      <a:accent5>
        <a:srgbClr val="96D700"/>
      </a:accent5>
      <a:accent6>
        <a:srgbClr val="8EE2B0"/>
      </a:accent6>
      <a:hlink>
        <a:srgbClr val="0284C9"/>
      </a:hlink>
      <a:folHlink>
        <a:srgbClr val="0B234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7BC11B7A-E199-294E-BA1B-DCAC498CD41B}" vid="{263FA1F2-E3E6-3747-995F-98782B5435DF}"/>
    </a:ext>
  </a:extLst>
</a:theme>
</file>

<file path=ppt/theme/theme2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ltamal">
  <a:themeElements>
    <a:clrScheme name="2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2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ltamal">
  <a:themeElements>
    <a:clrScheme name="3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3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ltamal">
  <a:themeElements>
    <a:clrScheme name="4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4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ltamal">
  <a:themeElements>
    <a:clrScheme name="5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5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ltamal">
  <a:themeElements>
    <a:clrScheme name="6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6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ltamal">
  <a:themeElements>
    <a:clrScheme name="7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7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ltamal">
  <a:themeElements>
    <a:clrScheme name="8_Deltamal 2">
      <a:dk1>
        <a:srgbClr val="000000"/>
      </a:dk1>
      <a:lt1>
        <a:srgbClr val="FFFFFF"/>
      </a:lt1>
      <a:dk2>
        <a:srgbClr val="000000"/>
      </a:dk2>
      <a:lt2>
        <a:srgbClr val="7577C0"/>
      </a:lt2>
      <a:accent1>
        <a:srgbClr val="DAD7CB"/>
      </a:accent1>
      <a:accent2>
        <a:srgbClr val="857363"/>
      </a:accent2>
      <a:accent3>
        <a:srgbClr val="FFFFFF"/>
      </a:accent3>
      <a:accent4>
        <a:srgbClr val="000000"/>
      </a:accent4>
      <a:accent5>
        <a:srgbClr val="EAE8E2"/>
      </a:accent5>
      <a:accent6>
        <a:srgbClr val="786859"/>
      </a:accent6>
      <a:hlink>
        <a:srgbClr val="0096D7"/>
      </a:hlink>
      <a:folHlink>
        <a:srgbClr val="3DB7E4"/>
      </a:folHlink>
    </a:clrScheme>
    <a:fontScheme name="8_Delta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ltamal 1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3C69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ltamal 2">
        <a:dk1>
          <a:srgbClr val="000000"/>
        </a:dk1>
        <a:lt1>
          <a:srgbClr val="FFFFFF"/>
        </a:lt1>
        <a:dk2>
          <a:srgbClr val="000000"/>
        </a:dk2>
        <a:lt2>
          <a:srgbClr val="7577C0"/>
        </a:lt2>
        <a:accent1>
          <a:srgbClr val="DAD7CB"/>
        </a:accent1>
        <a:accent2>
          <a:srgbClr val="857363"/>
        </a:accent2>
        <a:accent3>
          <a:srgbClr val="FFFFFF"/>
        </a:accent3>
        <a:accent4>
          <a:srgbClr val="000000"/>
        </a:accent4>
        <a:accent5>
          <a:srgbClr val="EAE8E2"/>
        </a:accent5>
        <a:accent6>
          <a:srgbClr val="786859"/>
        </a:accent6>
        <a:hlink>
          <a:srgbClr val="0096D7"/>
        </a:hlink>
        <a:folHlink>
          <a:srgbClr val="3DB7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elskapsdokument" ma:contentTypeID="0x010100246E9C1CC917994690F7B11567C58CDA005C375EFC890A444C8107B028F8C3C7FF" ma:contentTypeVersion="12" ma:contentTypeDescription="Opprett et nytt dokument." ma:contentTypeScope="" ma:versionID="74400dc75c44c0d07f4596b69fd7fee8">
  <xsd:schema xmlns:xsd="http://www.w3.org/2001/XMLSchema" xmlns:xs="http://www.w3.org/2001/XMLSchema" xmlns:p="http://schemas.microsoft.com/office/2006/metadata/properties" xmlns:ns2="4c1ae5f8-a55e-4c57-b2de-1935673b523f" xmlns:ns3="c57e8ac3-bac6-4857-9469-053a37e0fed8" xmlns:ns4="04263746-1f02-4030-a4a2-b80bebf19e1c" targetNamespace="http://schemas.microsoft.com/office/2006/metadata/properties" ma:root="true" ma:fieldsID="8a4e9bb57fb82eb530cf09374c249e93" ns2:_="" ns3:_="" ns4:_="">
    <xsd:import namespace="4c1ae5f8-a55e-4c57-b2de-1935673b523f"/>
    <xsd:import namespace="c57e8ac3-bac6-4857-9469-053a37e0fed8"/>
    <xsd:import namespace="04263746-1f02-4030-a4a2-b80bebf19e1c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ContactPerson" minOccurs="0"/>
                <xsd:element ref="ns2:ContactPersonCompany" minOccurs="0"/>
                <xsd:element ref="ns2:ContactPersonCompanyID" minOccurs="0"/>
                <xsd:element ref="ns2:ContactPersonID" minOccurs="0"/>
                <xsd:element ref="ns2:DocumentDescription" minOccurs="0"/>
                <xsd:element ref="ns2:MailDate" minOccurs="0"/>
                <xsd:element ref="ns2:Direction" minOccurs="0"/>
                <xsd:element ref="ns2:DocLink" minOccurs="0"/>
                <xsd:element ref="ns2:ConversationIndex" minOccurs="0"/>
                <xsd:element ref="ns2:ConversationID" minOccurs="0"/>
                <xsd:element ref="ns2:ConversationTopic" minOccurs="0"/>
                <xsd:element ref="ns2:SiteNo" minOccurs="0"/>
                <xsd:element ref="ns2:EmailPreview" minOccurs="0"/>
                <xsd:element ref="ns3:ParentFolderElement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ae5f8-a55e-4c57-b2de-1935673b523f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kumenttype" ma:format="Dropdown" ma:internalName="DocumentType">
      <xsd:simpleType>
        <xsd:restriction base="dms:Choice">
          <xsd:enumeration value="E-post"/>
          <xsd:enumeration value="Dokument"/>
          <xsd:enumeration value="Regneark"/>
          <xsd:enumeration value="PDF"/>
          <xsd:enumeration value="Presentasjon"/>
          <xsd:enumeration value="Bilde"/>
          <xsd:enumeration value="Skjema"/>
          <xsd:enumeration value="Tegning"/>
          <xsd:enumeration value="Excel"/>
          <xsd:enumeration value="Word"/>
          <xsd:enumeration value="Powerpoint"/>
        </xsd:restriction>
      </xsd:simpleType>
    </xsd:element>
    <xsd:element name="ContactPerson" ma:index="9" nillable="true" ma:displayName="Kontaktperson" ma:internalName="ContactPerson">
      <xsd:simpleType>
        <xsd:restriction base="dms:Text"/>
      </xsd:simpleType>
    </xsd:element>
    <xsd:element name="ContactPersonCompany" ma:index="10" nillable="true" ma:displayName="Kontaktperson selskap" ma:internalName="ContactPersonCompany">
      <xsd:simpleType>
        <xsd:restriction base="dms:Text"/>
      </xsd:simpleType>
    </xsd:element>
    <xsd:element name="ContactPersonCompanyID" ma:index="11" nillable="true" ma:displayName="Kontaktperson selskap ID" ma:internalName="ContactPersonCompanyID">
      <xsd:simpleType>
        <xsd:restriction base="dms:Text"/>
      </xsd:simpleType>
    </xsd:element>
    <xsd:element name="ContactPersonID" ma:index="12" nillable="true" ma:displayName="Kontaktperson ID" ma:internalName="ContactPersonID">
      <xsd:simpleType>
        <xsd:restriction base="dms:Text"/>
      </xsd:simpleType>
    </xsd:element>
    <xsd:element name="DocumentDescription" ma:index="13" nillable="true" ma:displayName="Dokumentbeskrivelse" ma:internalName="DocumentDescription">
      <xsd:simpleType>
        <xsd:restriction base="dms:Note"/>
      </xsd:simpleType>
    </xsd:element>
    <xsd:element name="MailDate" ma:index="14" nillable="true" ma:displayName="E-post dato" ma:format="DateTime" ma:internalName="MailDate">
      <xsd:simpleType>
        <xsd:restriction base="dms:DateTime"/>
      </xsd:simpleType>
    </xsd:element>
    <xsd:element name="Direction" ma:index="15" nillable="true" ma:displayName="E-postretning" ma:internalName="Direction">
      <xsd:simpleType>
        <xsd:restriction base="dms:Choice">
          <xsd:enumeration value="Inngående"/>
          <xsd:enumeration value="Utgående"/>
        </xsd:restriction>
      </xsd:simpleType>
    </xsd:element>
    <xsd:element name="DocLink" ma:index="16" nillable="true" ma:displayName="Dokumentlink" ma:internalName="DocLink">
      <xsd:simpleType>
        <xsd:restriction base="dms:Note"/>
      </xsd:simpleType>
    </xsd:element>
    <xsd:element name="ConversationIndex" ma:index="17" nillable="true" ma:displayName="ConversationIndex" ma:internalName="ConversationIndex">
      <xsd:simpleType>
        <xsd:restriction base="dms:Text"/>
      </xsd:simpleType>
    </xsd:element>
    <xsd:element name="ConversationID" ma:index="18" nillable="true" ma:displayName="Samtale" ma:internalName="ConversationID">
      <xsd:simpleType>
        <xsd:restriction base="dms:Text"/>
      </xsd:simpleType>
    </xsd:element>
    <xsd:element name="ConversationTopic" ma:index="19" nillable="true" ma:displayName="Samtale emne" ma:internalName="ConversationTopic">
      <xsd:simpleType>
        <xsd:restriction base="dms:Text"/>
      </xsd:simpleType>
    </xsd:element>
    <xsd:element name="SiteNo" ma:index="20" nillable="true" ma:displayName="Område Nr" ma:internalName="SiteNo">
      <xsd:simpleType>
        <xsd:restriction base="dms:Text"/>
      </xsd:simpleType>
    </xsd:element>
    <xsd:element name="EmailPreview" ma:index="21" nillable="true" ma:displayName="EmailPreview" ma:internalName="EmailPreview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e8ac3-bac6-4857-9469-053a37e0fed8" elementFormDefault="qualified">
    <xsd:import namespace="http://schemas.microsoft.com/office/2006/documentManagement/types"/>
    <xsd:import namespace="http://schemas.microsoft.com/office/infopath/2007/PartnerControls"/>
    <xsd:element name="ParentFolderElements" ma:index="22" nillable="true" ma:displayName="Mapperelasjoner" ma:list="{fa66de86-a6e6-4e4d-ba91-0f8ebb9b5f52}" ma:internalName="ParentFolderElements" ma:showField="Title" ma:web="{04263746-1f02-4030-a4a2-b80bebf19e1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63746-1f02-4030-a4a2-b80bebf19e1c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ion xmlns="4c1ae5f8-a55e-4c57-b2de-1935673b523f" xsi:nil="true"/>
    <SiteNo xmlns="4c1ae5f8-a55e-4c57-b2de-1935673b523f">Utvikling: Bli kjent med Delta og rollen som tillitsvalgt - Modul 1 </SiteNo>
    <DocumentType xmlns="4c1ae5f8-a55e-4c57-b2de-1935673b523f">Powerpoint</DocumentType>
    <ContactPersonCompanyID xmlns="4c1ae5f8-a55e-4c57-b2de-1935673b523f" xsi:nil="true"/>
    <MailDate xmlns="4c1ae5f8-a55e-4c57-b2de-1935673b523f" xsi:nil="true"/>
    <DocLink xmlns="4c1ae5f8-a55e-4c57-b2de-1935673b523f" xsi:nil="true"/>
    <ConversationIndex xmlns="4c1ae5f8-a55e-4c57-b2de-1935673b523f" xsi:nil="true"/>
    <ConversationID xmlns="4c1ae5f8-a55e-4c57-b2de-1935673b523f" xsi:nil="true"/>
    <ContactPerson xmlns="4c1ae5f8-a55e-4c57-b2de-1935673b523f" xsi:nil="true"/>
    <ConversationTopic xmlns="4c1ae5f8-a55e-4c57-b2de-1935673b523f" xsi:nil="true"/>
    <DocumentDescription xmlns="4c1ae5f8-a55e-4c57-b2de-1935673b523f" xsi:nil="true"/>
    <ContactPersonCompany xmlns="4c1ae5f8-a55e-4c57-b2de-1935673b523f" xsi:nil="true"/>
    <ContactPersonID xmlns="4c1ae5f8-a55e-4c57-b2de-1935673b523f" xsi:nil="true"/>
    <EmailPreview xmlns="4c1ae5f8-a55e-4c57-b2de-1935673b523f" xsi:nil="true"/>
    <ParentFolderElements xmlns="c57e8ac3-bac6-4857-9469-053a37e0fed8">
      <Value>1</Value>
    </ParentFolderElements>
  </documentManagement>
</p:properties>
</file>

<file path=customXml/itemProps1.xml><?xml version="1.0" encoding="utf-8"?>
<ds:datastoreItem xmlns:ds="http://schemas.openxmlformats.org/officeDocument/2006/customXml" ds:itemID="{27ABC021-7FCB-4EE8-A82D-ACF3989F18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7B987-E019-4ED1-892C-0D0519E51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ae5f8-a55e-4c57-b2de-1935673b523f"/>
    <ds:schemaRef ds:uri="c57e8ac3-bac6-4857-9469-053a37e0fed8"/>
    <ds:schemaRef ds:uri="04263746-1f02-4030-a4a2-b80bebf19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C32886-8750-4836-87F8-B9CFD4165031}">
  <ds:schemaRefs>
    <ds:schemaRef ds:uri="4c1ae5f8-a55e-4c57-b2de-1935673b523f"/>
    <ds:schemaRef ds:uri="c57e8ac3-bac6-4857-9469-053a37e0fe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Delta mal for opplæring</Template>
  <Application>Microsoft Office PowerPoint</Application>
  <PresentationFormat>A4 (210 x 297 mm)</PresentationFormat>
  <Slides>24</Slides>
  <Notes>23</Notes>
  <HiddenSlides>0</HiddenSlides>
  <ScaleCrop>false</ScaleCrop>
  <HeadingPairs>
    <vt:vector size="4" baseType="variant">
      <vt:variant>
        <vt:lpstr>Tema</vt:lpstr>
      </vt:variant>
      <vt:variant>
        <vt:i4>24</vt:i4>
      </vt:variant>
      <vt:variant>
        <vt:lpstr>Lysbildetitler</vt:lpstr>
      </vt:variant>
      <vt:variant>
        <vt:i4>24</vt:i4>
      </vt:variant>
    </vt:vector>
  </HeadingPairs>
  <TitlesOfParts>
    <vt:vector size="48" baseType="lpstr">
      <vt:lpstr>Mal presentasjon opplaering</vt:lpstr>
      <vt:lpstr>Skilleside</vt:lpstr>
      <vt:lpstr>2_Deltamal</vt:lpstr>
      <vt:lpstr>3_Deltamal</vt:lpstr>
      <vt:lpstr>4_Deltamal</vt:lpstr>
      <vt:lpstr>5_Deltamal</vt:lpstr>
      <vt:lpstr>6_Deltamal</vt:lpstr>
      <vt:lpstr>7_Deltamal</vt:lpstr>
      <vt:lpstr>8_Deltamal</vt:lpstr>
      <vt:lpstr>9_Deltamal</vt:lpstr>
      <vt:lpstr>10_Deltamal</vt:lpstr>
      <vt:lpstr>11_Deltamal</vt:lpstr>
      <vt:lpstr>12_Deltamal</vt:lpstr>
      <vt:lpstr>13_Deltamal</vt:lpstr>
      <vt:lpstr>14_Deltamal</vt:lpstr>
      <vt:lpstr>15_Deltamal</vt:lpstr>
      <vt:lpstr>16_Deltamal</vt:lpstr>
      <vt:lpstr>17_Deltamal</vt:lpstr>
      <vt:lpstr>18_Deltamal</vt:lpstr>
      <vt:lpstr>19_Deltamal</vt:lpstr>
      <vt:lpstr>20_Deltamal</vt:lpstr>
      <vt:lpstr>1_Deltamal</vt:lpstr>
      <vt:lpstr>21_Deltamal</vt:lpstr>
      <vt:lpstr>Beskjæring</vt:lpstr>
      <vt:lpstr>Rollen som tillitsvalgt</vt:lpstr>
      <vt:lpstr>                                  </vt:lpstr>
      <vt:lpstr>To typer tillitsvalgte</vt:lpstr>
      <vt:lpstr>Tillitsvalgtes ansvar og oppgaver</vt:lpstr>
      <vt:lpstr>Medbestemmelse, medinnflytelse og samarbeid</vt:lpstr>
      <vt:lpstr>Arbeidsgivers plikter  overfor tillitsvalgte</vt:lpstr>
      <vt:lpstr>Arbeidsgivers plikter overfor de tillitsvalgte</vt:lpstr>
      <vt:lpstr>Arbeidsgivers plikter overfor de tillitsvalgte</vt:lpstr>
      <vt:lpstr>Tillitsvalgtes rettigheter og plikter</vt:lpstr>
      <vt:lpstr>Tillitsvalgtes rettigheter og plikter</vt:lpstr>
      <vt:lpstr>Tillitsvalgtes rettigheter og plikter</vt:lpstr>
      <vt:lpstr>Rammebetingelser for tillitsarbeidet</vt:lpstr>
      <vt:lpstr>SOM NY TILLITSVALGT HUSK:</vt:lpstr>
      <vt:lpstr>Hvordan håndtere ulike saker</vt:lpstr>
      <vt:lpstr>Oppsigelser</vt:lpstr>
      <vt:lpstr>Etiske dilemmaer</vt:lpstr>
      <vt:lpstr>PowerPoint-presentasjon</vt:lpstr>
      <vt:lpstr>Hvilke møter tenker du at du vil møte i som tillitsvalgte?</vt:lpstr>
      <vt:lpstr>PowerPoint-presentasjon</vt:lpstr>
      <vt:lpstr>PowerPoint-presentasjon</vt:lpstr>
      <vt:lpstr>PowerPoint-presentasjon</vt:lpstr>
      <vt:lpstr>Deltakelse i råd og utvalg</vt:lpstr>
      <vt:lpstr>Analyser egen arbeidssituasjon</vt:lpstr>
      <vt:lpstr>Oppsummering</vt:lpstr>
    </vt:vector>
  </TitlesOfParts>
  <Company>Delta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3 - Tillitsvalgtrollen</dc:title>
  <dc:creator>Per Christian Larsen</dc:creator>
  <cp:revision>5</cp:revision>
  <dcterms:created xsi:type="dcterms:W3CDTF">2017-03-11T14:53:15Z</dcterms:created>
  <dcterms:modified xsi:type="dcterms:W3CDTF">2023-09-18T08:37:29Z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0x010100246E9C1CC917994690F7B11567C58CDA005C375EFC890A444C8107B028F8C3C7FF</vt:lpwstr>
  </property>
  <property fmtid="{D5CDD505-2E9C-101B-9397-08002B2CF9AE}" pid="3" name="Modified_x0020_By">
    <vt:lpwstr>i:0#.w|prod\kenneth.invo</vt:lpwstr>
  </property>
  <property fmtid="{D5CDD505-2E9C-101B-9397-08002B2CF9AE}" pid="4" name="Modified By">
    <vt:lpwstr>i:0#.w|prod\kenneth.invo</vt:lpwstr>
  </property>
  <property fmtid="{D5CDD505-2E9C-101B-9397-08002B2CF9AE}" pid="5" name="DocumentContent">
    <vt:lpwstr/>
  </property>
  <property fmtid="{D5CDD505-2E9C-101B-9397-08002B2CF9AE}" pid="6" name="Order">
    <vt:r8>1400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